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83" r:id="rId2"/>
    <p:sldId id="305" r:id="rId3"/>
    <p:sldId id="290" r:id="rId4"/>
    <p:sldId id="291" r:id="rId5"/>
    <p:sldId id="292" r:id="rId6"/>
    <p:sldId id="293" r:id="rId7"/>
    <p:sldId id="294" r:id="rId8"/>
    <p:sldId id="295" r:id="rId9"/>
    <p:sldId id="296" r:id="rId10"/>
    <p:sldId id="297" r:id="rId11"/>
    <p:sldId id="298" r:id="rId12"/>
    <p:sldId id="299" r:id="rId13"/>
    <p:sldId id="300" r:id="rId14"/>
    <p:sldId id="301" r:id="rId15"/>
    <p:sldId id="302" r:id="rId16"/>
    <p:sldId id="303" r:id="rId17"/>
    <p:sldId id="30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notesViewPr>
    <p:cSldViewPr snapToGrid="0">
      <p:cViewPr varScale="1">
        <p:scale>
          <a:sx n="48" d="100"/>
          <a:sy n="48" d="100"/>
        </p:scale>
        <p:origin x="2752" y="3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2.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 Id="rId27"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puz, Meilynn" userId="a4e5216d-a4d1-4ac2-ae79-94d5e8008808" providerId="ADAL" clId="{4BEC45A9-A5B3-4EAC-959A-5D4F87004CAD}"/>
    <pc:docChg chg="modSld">
      <pc:chgData name="Lapuz, Meilynn" userId="a4e5216d-a4d1-4ac2-ae79-94d5e8008808" providerId="ADAL" clId="{4BEC45A9-A5B3-4EAC-959A-5D4F87004CAD}" dt="2025-10-17T11:20:57.695" v="55" actId="207"/>
      <pc:docMkLst>
        <pc:docMk/>
      </pc:docMkLst>
      <pc:sldChg chg="modSp mod">
        <pc:chgData name="Lapuz, Meilynn" userId="a4e5216d-a4d1-4ac2-ae79-94d5e8008808" providerId="ADAL" clId="{4BEC45A9-A5B3-4EAC-959A-5D4F87004CAD}" dt="2025-10-08T05:57:09.315" v="34" actId="20577"/>
        <pc:sldMkLst>
          <pc:docMk/>
          <pc:sldMk cId="2554936326" sldId="296"/>
        </pc:sldMkLst>
      </pc:sldChg>
      <pc:sldChg chg="modSp mod">
        <pc:chgData name="Lapuz, Meilynn" userId="a4e5216d-a4d1-4ac2-ae79-94d5e8008808" providerId="ADAL" clId="{4BEC45A9-A5B3-4EAC-959A-5D4F87004CAD}" dt="2025-10-17T11:20:57.695" v="55" actId="207"/>
        <pc:sldMkLst>
          <pc:docMk/>
          <pc:sldMk cId="2526043518" sldId="304"/>
        </pc:sldMkLst>
      </pc:sldChg>
      <pc:sldChg chg="modSp mod">
        <pc:chgData name="Lapuz, Meilynn" userId="a4e5216d-a4d1-4ac2-ae79-94d5e8008808" providerId="ADAL" clId="{4BEC45A9-A5B3-4EAC-959A-5D4F87004CAD}" dt="2025-10-08T05:56:43.176" v="31" actId="20577"/>
        <pc:sldMkLst>
          <pc:docMk/>
          <pc:sldMk cId="2316084518" sldId="305"/>
        </pc:sldMkLst>
      </pc:sldChg>
    </pc:docChg>
  </pc:docChgLst>
  <pc:docChgLst>
    <pc:chgData name="Lapuz, Meilynn" userId="a4e5216d-a4d1-4ac2-ae79-94d5e8008808" providerId="ADAL" clId="{8B85073F-803C-4EBD-BB0D-3377215FCFBB}"/>
    <pc:docChg chg="undo custSel delSld modSld">
      <pc:chgData name="Lapuz, Meilynn" userId="a4e5216d-a4d1-4ac2-ae79-94d5e8008808" providerId="ADAL" clId="{8B85073F-803C-4EBD-BB0D-3377215FCFBB}" dt="2025-07-25T06:38:41.404" v="10" actId="1076"/>
      <pc:docMkLst>
        <pc:docMk/>
      </pc:docMkLst>
      <pc:sldChg chg="del">
        <pc:chgData name="Lapuz, Meilynn" userId="a4e5216d-a4d1-4ac2-ae79-94d5e8008808" providerId="ADAL" clId="{8B85073F-803C-4EBD-BB0D-3377215FCFBB}" dt="2025-07-25T06:26:37.726" v="7" actId="2696"/>
        <pc:sldMkLst>
          <pc:docMk/>
          <pc:sldMk cId="858538402" sldId="256"/>
        </pc:sldMkLst>
      </pc:sldChg>
      <pc:sldChg chg="modSp mod">
        <pc:chgData name="Lapuz, Meilynn" userId="a4e5216d-a4d1-4ac2-ae79-94d5e8008808" providerId="ADAL" clId="{8B85073F-803C-4EBD-BB0D-3377215FCFBB}" dt="2025-07-25T06:26:43.462" v="8" actId="1076"/>
        <pc:sldMkLst>
          <pc:docMk/>
          <pc:sldMk cId="0" sldId="283"/>
        </pc:sldMkLst>
      </pc:sldChg>
      <pc:sldChg chg="modSp mod">
        <pc:chgData name="Lapuz, Meilynn" userId="a4e5216d-a4d1-4ac2-ae79-94d5e8008808" providerId="ADAL" clId="{8B85073F-803C-4EBD-BB0D-3377215FCFBB}" dt="2025-07-25T06:38:41.404" v="10" actId="1076"/>
        <pc:sldMkLst>
          <pc:docMk/>
          <pc:sldMk cId="0" sldId="284"/>
        </pc:sldMkLst>
      </pc:sldChg>
    </pc:docChg>
  </pc:docChgLst>
  <pc:docChgLst>
    <pc:chgData name="Lapuz, Meilynn" userId="a4e5216d-a4d1-4ac2-ae79-94d5e8008808" providerId="ADAL" clId="{301F0DB8-60D5-461E-B9F2-1E0F985D90DD}"/>
    <pc:docChg chg="undo custSel addSld delSld modSld">
      <pc:chgData name="Lapuz, Meilynn" userId="a4e5216d-a4d1-4ac2-ae79-94d5e8008808" providerId="ADAL" clId="{301F0DB8-60D5-461E-B9F2-1E0F985D90DD}" dt="2025-07-26T17:31:45.541" v="1559" actId="1076"/>
      <pc:docMkLst>
        <pc:docMk/>
      </pc:docMkLst>
      <pc:sldChg chg="addSp delSp modSp mod">
        <pc:chgData name="Lapuz, Meilynn" userId="a4e5216d-a4d1-4ac2-ae79-94d5e8008808" providerId="ADAL" clId="{301F0DB8-60D5-461E-B9F2-1E0F985D90DD}" dt="2025-07-25T08:45:43.771" v="1494" actId="20577"/>
        <pc:sldMkLst>
          <pc:docMk/>
          <pc:sldMk cId="0" sldId="283"/>
        </pc:sldMkLst>
      </pc:sldChg>
      <pc:sldChg chg="addSp delSp modSp mod">
        <pc:chgData name="Lapuz, Meilynn" userId="a4e5216d-a4d1-4ac2-ae79-94d5e8008808" providerId="ADAL" clId="{301F0DB8-60D5-461E-B9F2-1E0F985D90DD}" dt="2025-07-26T17:31:45.541" v="1559" actId="1076"/>
        <pc:sldMkLst>
          <pc:docMk/>
          <pc:sldMk cId="0" sldId="284"/>
        </pc:sldMkLst>
      </pc:sldChg>
      <pc:sldChg chg="del">
        <pc:chgData name="Lapuz, Meilynn" userId="a4e5216d-a4d1-4ac2-ae79-94d5e8008808" providerId="ADAL" clId="{301F0DB8-60D5-461E-B9F2-1E0F985D90DD}" dt="2025-07-25T08:02:57.244" v="1140" actId="2696"/>
        <pc:sldMkLst>
          <pc:docMk/>
          <pc:sldMk cId="0" sldId="285"/>
        </pc:sldMkLst>
      </pc:sldChg>
      <pc:sldChg chg="del">
        <pc:chgData name="Lapuz, Meilynn" userId="a4e5216d-a4d1-4ac2-ae79-94d5e8008808" providerId="ADAL" clId="{301F0DB8-60D5-461E-B9F2-1E0F985D90DD}" dt="2025-07-25T08:02:57.244" v="1140" actId="2696"/>
        <pc:sldMkLst>
          <pc:docMk/>
          <pc:sldMk cId="0" sldId="286"/>
        </pc:sldMkLst>
      </pc:sldChg>
      <pc:sldChg chg="del">
        <pc:chgData name="Lapuz, Meilynn" userId="a4e5216d-a4d1-4ac2-ae79-94d5e8008808" providerId="ADAL" clId="{301F0DB8-60D5-461E-B9F2-1E0F985D90DD}" dt="2025-07-25T08:02:57.244" v="1140" actId="2696"/>
        <pc:sldMkLst>
          <pc:docMk/>
          <pc:sldMk cId="0" sldId="287"/>
        </pc:sldMkLst>
      </pc:sldChg>
      <pc:sldChg chg="del">
        <pc:chgData name="Lapuz, Meilynn" userId="a4e5216d-a4d1-4ac2-ae79-94d5e8008808" providerId="ADAL" clId="{301F0DB8-60D5-461E-B9F2-1E0F985D90DD}" dt="2025-07-25T08:02:57.244" v="1140" actId="2696"/>
        <pc:sldMkLst>
          <pc:docMk/>
          <pc:sldMk cId="0" sldId="288"/>
        </pc:sldMkLst>
      </pc:sldChg>
      <pc:sldChg chg="del">
        <pc:chgData name="Lapuz, Meilynn" userId="a4e5216d-a4d1-4ac2-ae79-94d5e8008808" providerId="ADAL" clId="{301F0DB8-60D5-461E-B9F2-1E0F985D90DD}" dt="2025-07-25T08:02:57.244" v="1140" actId="2696"/>
        <pc:sldMkLst>
          <pc:docMk/>
          <pc:sldMk cId="0" sldId="289"/>
        </pc:sldMkLst>
      </pc:sldChg>
      <pc:sldChg chg="addSp delSp modSp add mod">
        <pc:chgData name="Lapuz, Meilynn" userId="a4e5216d-a4d1-4ac2-ae79-94d5e8008808" providerId="ADAL" clId="{301F0DB8-60D5-461E-B9F2-1E0F985D90DD}" dt="2025-07-25T08:51:54.674" v="1513" actId="1076"/>
        <pc:sldMkLst>
          <pc:docMk/>
          <pc:sldMk cId="759767445" sldId="290"/>
        </pc:sldMkLst>
      </pc:sldChg>
      <pc:sldChg chg="addSp delSp modSp add mod">
        <pc:chgData name="Lapuz, Meilynn" userId="a4e5216d-a4d1-4ac2-ae79-94d5e8008808" providerId="ADAL" clId="{301F0DB8-60D5-461E-B9F2-1E0F985D90DD}" dt="2025-07-25T08:52:34.547" v="1517" actId="1076"/>
        <pc:sldMkLst>
          <pc:docMk/>
          <pc:sldMk cId="20293981" sldId="291"/>
        </pc:sldMkLst>
      </pc:sldChg>
      <pc:sldChg chg="addSp delSp modSp add mod">
        <pc:chgData name="Lapuz, Meilynn" userId="a4e5216d-a4d1-4ac2-ae79-94d5e8008808" providerId="ADAL" clId="{301F0DB8-60D5-461E-B9F2-1E0F985D90DD}" dt="2025-07-25T08:52:54.423" v="1520" actId="1076"/>
        <pc:sldMkLst>
          <pc:docMk/>
          <pc:sldMk cId="1166388606" sldId="292"/>
        </pc:sldMkLst>
      </pc:sldChg>
      <pc:sldChg chg="addSp delSp modSp add mod">
        <pc:chgData name="Lapuz, Meilynn" userId="a4e5216d-a4d1-4ac2-ae79-94d5e8008808" providerId="ADAL" clId="{301F0DB8-60D5-461E-B9F2-1E0F985D90DD}" dt="2025-07-25T08:53:11.197" v="1523" actId="1076"/>
        <pc:sldMkLst>
          <pc:docMk/>
          <pc:sldMk cId="3632271688" sldId="293"/>
        </pc:sldMkLst>
      </pc:sldChg>
      <pc:sldChg chg="addSp delSp modSp add mod">
        <pc:chgData name="Lapuz, Meilynn" userId="a4e5216d-a4d1-4ac2-ae79-94d5e8008808" providerId="ADAL" clId="{301F0DB8-60D5-461E-B9F2-1E0F985D90DD}" dt="2025-07-25T08:53:33.479" v="1526" actId="1076"/>
        <pc:sldMkLst>
          <pc:docMk/>
          <pc:sldMk cId="2230528242" sldId="294"/>
        </pc:sldMkLst>
      </pc:sldChg>
      <pc:sldChg chg="addSp delSp modSp add mod">
        <pc:chgData name="Lapuz, Meilynn" userId="a4e5216d-a4d1-4ac2-ae79-94d5e8008808" providerId="ADAL" clId="{301F0DB8-60D5-461E-B9F2-1E0F985D90DD}" dt="2025-07-25T08:53:53.061" v="1529" actId="1076"/>
        <pc:sldMkLst>
          <pc:docMk/>
          <pc:sldMk cId="1177484522" sldId="295"/>
        </pc:sldMkLst>
      </pc:sldChg>
      <pc:sldChg chg="addSp modSp add mod">
        <pc:chgData name="Lapuz, Meilynn" userId="a4e5216d-a4d1-4ac2-ae79-94d5e8008808" providerId="ADAL" clId="{301F0DB8-60D5-461E-B9F2-1E0F985D90DD}" dt="2025-07-25T08:54:12.586" v="1534" actId="1076"/>
        <pc:sldMkLst>
          <pc:docMk/>
          <pc:sldMk cId="2554936326" sldId="296"/>
        </pc:sldMkLst>
      </pc:sldChg>
      <pc:sldChg chg="addSp delSp modSp add mod">
        <pc:chgData name="Lapuz, Meilynn" userId="a4e5216d-a4d1-4ac2-ae79-94d5e8008808" providerId="ADAL" clId="{301F0DB8-60D5-461E-B9F2-1E0F985D90DD}" dt="2025-07-25T08:54:24.762" v="1537" actId="1076"/>
        <pc:sldMkLst>
          <pc:docMk/>
          <pc:sldMk cId="4147684517" sldId="297"/>
        </pc:sldMkLst>
      </pc:sldChg>
      <pc:sldChg chg="addSp delSp modSp add mod">
        <pc:chgData name="Lapuz, Meilynn" userId="a4e5216d-a4d1-4ac2-ae79-94d5e8008808" providerId="ADAL" clId="{301F0DB8-60D5-461E-B9F2-1E0F985D90DD}" dt="2025-07-25T08:54:37.719" v="1540" actId="1076"/>
        <pc:sldMkLst>
          <pc:docMk/>
          <pc:sldMk cId="751766461" sldId="298"/>
        </pc:sldMkLst>
      </pc:sldChg>
      <pc:sldChg chg="addSp delSp modSp add mod">
        <pc:chgData name="Lapuz, Meilynn" userId="a4e5216d-a4d1-4ac2-ae79-94d5e8008808" providerId="ADAL" clId="{301F0DB8-60D5-461E-B9F2-1E0F985D90DD}" dt="2025-07-25T08:54:50.930" v="1543" actId="1076"/>
        <pc:sldMkLst>
          <pc:docMk/>
          <pc:sldMk cId="1203010812" sldId="299"/>
        </pc:sldMkLst>
      </pc:sldChg>
      <pc:sldChg chg="addSp delSp modSp add mod">
        <pc:chgData name="Lapuz, Meilynn" userId="a4e5216d-a4d1-4ac2-ae79-94d5e8008808" providerId="ADAL" clId="{301F0DB8-60D5-461E-B9F2-1E0F985D90DD}" dt="2025-07-25T08:55:05.643" v="1546" actId="1076"/>
        <pc:sldMkLst>
          <pc:docMk/>
          <pc:sldMk cId="2095757210" sldId="300"/>
        </pc:sldMkLst>
      </pc:sldChg>
      <pc:sldChg chg="addSp delSp modSp add mod">
        <pc:chgData name="Lapuz, Meilynn" userId="a4e5216d-a4d1-4ac2-ae79-94d5e8008808" providerId="ADAL" clId="{301F0DB8-60D5-461E-B9F2-1E0F985D90DD}" dt="2025-07-25T08:55:17.232" v="1549" actId="1076"/>
        <pc:sldMkLst>
          <pc:docMk/>
          <pc:sldMk cId="1589685332" sldId="301"/>
        </pc:sldMkLst>
      </pc:sldChg>
      <pc:sldChg chg="addSp delSp modSp add mod">
        <pc:chgData name="Lapuz, Meilynn" userId="a4e5216d-a4d1-4ac2-ae79-94d5e8008808" providerId="ADAL" clId="{301F0DB8-60D5-461E-B9F2-1E0F985D90DD}" dt="2025-07-25T08:55:28.964" v="1552" actId="1076"/>
        <pc:sldMkLst>
          <pc:docMk/>
          <pc:sldMk cId="3787395880" sldId="302"/>
        </pc:sldMkLst>
      </pc:sldChg>
      <pc:sldChg chg="addSp modSp add mod">
        <pc:chgData name="Lapuz, Meilynn" userId="a4e5216d-a4d1-4ac2-ae79-94d5e8008808" providerId="ADAL" clId="{301F0DB8-60D5-461E-B9F2-1E0F985D90DD}" dt="2025-07-25T08:55:38.041" v="1555" actId="1076"/>
        <pc:sldMkLst>
          <pc:docMk/>
          <pc:sldMk cId="1568119497" sldId="303"/>
        </pc:sldMkLst>
      </pc:sldChg>
      <pc:sldChg chg="addSp delSp modSp add mod">
        <pc:chgData name="Lapuz, Meilynn" userId="a4e5216d-a4d1-4ac2-ae79-94d5e8008808" providerId="ADAL" clId="{301F0DB8-60D5-461E-B9F2-1E0F985D90DD}" dt="2025-07-25T08:55:46.518" v="1558" actId="1076"/>
        <pc:sldMkLst>
          <pc:docMk/>
          <pc:sldMk cId="2526043518" sldId="304"/>
        </pc:sldMkLst>
      </pc:sldChg>
    </pc:docChg>
  </pc:docChgLst>
  <pc:docChgLst>
    <pc:chgData name="Lapuz, Meilynn" userId="a4e5216d-a4d1-4ac2-ae79-94d5e8008808" providerId="ADAL" clId="{ECB2DD02-0A87-4612-A0C9-B99D126103D6}"/>
    <pc:docChg chg="custSel modSld">
      <pc:chgData name="Lapuz, Meilynn" userId="a4e5216d-a4d1-4ac2-ae79-94d5e8008808" providerId="ADAL" clId="{ECB2DD02-0A87-4612-A0C9-B99D126103D6}" dt="2025-12-14T15:15:39.148" v="176" actId="20577"/>
      <pc:docMkLst>
        <pc:docMk/>
      </pc:docMkLst>
      <pc:sldChg chg="addSp delSp modSp mod">
        <pc:chgData name="Lapuz, Meilynn" userId="a4e5216d-a4d1-4ac2-ae79-94d5e8008808" providerId="ADAL" clId="{ECB2DD02-0A87-4612-A0C9-B99D126103D6}" dt="2025-12-07T19:17:31.009" v="54" actId="20577"/>
        <pc:sldMkLst>
          <pc:docMk/>
          <pc:sldMk cId="0" sldId="283"/>
        </pc:sldMkLst>
      </pc:sldChg>
      <pc:sldChg chg="modSp mod">
        <pc:chgData name="Lapuz, Meilynn" userId="a4e5216d-a4d1-4ac2-ae79-94d5e8008808" providerId="ADAL" clId="{ECB2DD02-0A87-4612-A0C9-B99D126103D6}" dt="2025-12-07T19:20:54.783" v="89" actId="207"/>
        <pc:sldMkLst>
          <pc:docMk/>
          <pc:sldMk cId="1166388606" sldId="292"/>
        </pc:sldMkLst>
      </pc:sldChg>
      <pc:sldChg chg="modSp mod">
        <pc:chgData name="Lapuz, Meilynn" userId="a4e5216d-a4d1-4ac2-ae79-94d5e8008808" providerId="ADAL" clId="{ECB2DD02-0A87-4612-A0C9-B99D126103D6}" dt="2025-12-07T19:21:57.316" v="105" actId="20577"/>
        <pc:sldMkLst>
          <pc:docMk/>
          <pc:sldMk cId="1177484522" sldId="295"/>
        </pc:sldMkLst>
      </pc:sldChg>
      <pc:sldChg chg="modSp mod">
        <pc:chgData name="Lapuz, Meilynn" userId="a4e5216d-a4d1-4ac2-ae79-94d5e8008808" providerId="ADAL" clId="{ECB2DD02-0A87-4612-A0C9-B99D126103D6}" dt="2025-12-07T19:22:38.406" v="124" actId="20577"/>
        <pc:sldMkLst>
          <pc:docMk/>
          <pc:sldMk cId="2554936326" sldId="296"/>
        </pc:sldMkLst>
      </pc:sldChg>
      <pc:sldChg chg="modSp mod">
        <pc:chgData name="Lapuz, Meilynn" userId="a4e5216d-a4d1-4ac2-ae79-94d5e8008808" providerId="ADAL" clId="{ECB2DD02-0A87-4612-A0C9-B99D126103D6}" dt="2025-12-07T19:23:09.378" v="158" actId="20577"/>
        <pc:sldMkLst>
          <pc:docMk/>
          <pc:sldMk cId="4147684517" sldId="297"/>
        </pc:sldMkLst>
      </pc:sldChg>
      <pc:sldChg chg="modSp mod">
        <pc:chgData name="Lapuz, Meilynn" userId="a4e5216d-a4d1-4ac2-ae79-94d5e8008808" providerId="ADAL" clId="{ECB2DD02-0A87-4612-A0C9-B99D126103D6}" dt="2025-12-14T15:15:39.148" v="176" actId="20577"/>
        <pc:sldMkLst>
          <pc:docMk/>
          <pc:sldMk cId="3787395880" sldId="302"/>
        </pc:sldMkLst>
      </pc:sldChg>
      <pc:sldChg chg="modSp mod">
        <pc:chgData name="Lapuz, Meilynn" userId="a4e5216d-a4d1-4ac2-ae79-94d5e8008808" providerId="ADAL" clId="{ECB2DD02-0A87-4612-A0C9-B99D126103D6}" dt="2025-12-14T15:15:28.616" v="175" actId="2711"/>
        <pc:sldMkLst>
          <pc:docMk/>
          <pc:sldMk cId="1568119497" sldId="303"/>
        </pc:sldMkLst>
      </pc:sldChg>
    </pc:docChg>
  </pc:docChgLst>
  <pc:docChgLst>
    <pc:chgData name="Lapuz, Meilynn" userId="a4e5216d-a4d1-4ac2-ae79-94d5e8008808" providerId="ADAL" clId="{1E2AF1BE-8905-4286-9D7B-92AAF7171AE4}"/>
    <pc:docChg chg="custSel modSld">
      <pc:chgData name="Lapuz, Meilynn" userId="a4e5216d-a4d1-4ac2-ae79-94d5e8008808" providerId="ADAL" clId="{1E2AF1BE-8905-4286-9D7B-92AAF7171AE4}" dt="2026-03-18T17:02:56.282" v="74" actId="1076"/>
      <pc:docMkLst>
        <pc:docMk/>
      </pc:docMkLst>
      <pc:sldChg chg="modSp mod">
        <pc:chgData name="Lapuz, Meilynn" userId="a4e5216d-a4d1-4ac2-ae79-94d5e8008808" providerId="ADAL" clId="{1E2AF1BE-8905-4286-9D7B-92AAF7171AE4}" dt="2026-03-18T17:02:56.282" v="74" actId="1076"/>
        <pc:sldMkLst>
          <pc:docMk/>
          <pc:sldMk cId="0" sldId="283"/>
        </pc:sldMkLst>
        <pc:spChg chg="mod">
          <ac:chgData name="Lapuz, Meilynn" userId="a4e5216d-a4d1-4ac2-ae79-94d5e8008808" providerId="ADAL" clId="{1E2AF1BE-8905-4286-9D7B-92AAF7171AE4}" dt="2026-03-18T17:02:31" v="27" actId="20577"/>
          <ac:spMkLst>
            <pc:docMk/>
            <pc:sldMk cId="0" sldId="283"/>
            <ac:spMk id="4" creationId="{3C1E4406-3173-FEC7-4E06-B0E25DD5E690}"/>
          </ac:spMkLst>
        </pc:spChg>
        <pc:spChg chg="mod">
          <ac:chgData name="Lapuz, Meilynn" userId="a4e5216d-a4d1-4ac2-ae79-94d5e8008808" providerId="ADAL" clId="{1E2AF1BE-8905-4286-9D7B-92AAF7171AE4}" dt="2026-03-18T17:02:56.282" v="74" actId="1076"/>
          <ac:spMkLst>
            <pc:docMk/>
            <pc:sldMk cId="0" sldId="283"/>
            <ac:spMk id="1977" creationId="{00000000-0000-0000-0000-000000000000}"/>
          </ac:spMkLst>
        </pc:spChg>
      </pc:sldChg>
      <pc:sldChg chg="modSp mod">
        <pc:chgData name="Lapuz, Meilynn" userId="a4e5216d-a4d1-4ac2-ae79-94d5e8008808" providerId="ADAL" clId="{1E2AF1BE-8905-4286-9D7B-92AAF7171AE4}" dt="2026-01-28T07:31:51.675" v="2" actId="20577"/>
        <pc:sldMkLst>
          <pc:docMk/>
          <pc:sldMk cId="2316084518" sldId="305"/>
        </pc:sldMkLst>
      </pc:sldChg>
    </pc:docChg>
  </pc:docChgLst>
  <pc:docChgLst>
    <pc:chgData name="Lapuz, Meilynn" userId="a4e5216d-a4d1-4ac2-ae79-94d5e8008808" providerId="ADAL" clId="{9B56B139-E8EC-4EF1-A8E8-19C9952703D7}"/>
    <pc:docChg chg="undo custSel addSld delSld modSld">
      <pc:chgData name="Lapuz, Meilynn" userId="a4e5216d-a4d1-4ac2-ae79-94d5e8008808" providerId="ADAL" clId="{9B56B139-E8EC-4EF1-A8E8-19C9952703D7}" dt="2025-09-15T16:00:42.995" v="146" actId="2696"/>
      <pc:docMkLst>
        <pc:docMk/>
      </pc:docMkLst>
      <pc:sldChg chg="modSp del mod">
        <pc:chgData name="Lapuz, Meilynn" userId="a4e5216d-a4d1-4ac2-ae79-94d5e8008808" providerId="ADAL" clId="{9B56B139-E8EC-4EF1-A8E8-19C9952703D7}" dt="2025-09-15T16:00:42.995" v="146" actId="2696"/>
        <pc:sldMkLst>
          <pc:docMk/>
          <pc:sldMk cId="0" sldId="284"/>
        </pc:sldMkLst>
      </pc:sldChg>
      <pc:sldChg chg="modSp mod">
        <pc:chgData name="Lapuz, Meilynn" userId="a4e5216d-a4d1-4ac2-ae79-94d5e8008808" providerId="ADAL" clId="{9B56B139-E8EC-4EF1-A8E8-19C9952703D7}" dt="2025-09-14T12:12:48.116" v="135" actId="207"/>
        <pc:sldMkLst>
          <pc:docMk/>
          <pc:sldMk cId="1166388606" sldId="292"/>
        </pc:sldMkLst>
      </pc:sldChg>
      <pc:sldChg chg="modSp mod">
        <pc:chgData name="Lapuz, Meilynn" userId="a4e5216d-a4d1-4ac2-ae79-94d5e8008808" providerId="ADAL" clId="{9B56B139-E8EC-4EF1-A8E8-19C9952703D7}" dt="2025-09-14T12:12:57.437" v="137" actId="207"/>
        <pc:sldMkLst>
          <pc:docMk/>
          <pc:sldMk cId="1177484522" sldId="295"/>
        </pc:sldMkLst>
      </pc:sldChg>
      <pc:sldChg chg="modSp mod">
        <pc:chgData name="Lapuz, Meilynn" userId="a4e5216d-a4d1-4ac2-ae79-94d5e8008808" providerId="ADAL" clId="{9B56B139-E8EC-4EF1-A8E8-19C9952703D7}" dt="2025-09-14T12:13:06.924" v="138" actId="20577"/>
        <pc:sldMkLst>
          <pc:docMk/>
          <pc:sldMk cId="4147684517" sldId="297"/>
        </pc:sldMkLst>
      </pc:sldChg>
      <pc:sldChg chg="modSp mod">
        <pc:chgData name="Lapuz, Meilynn" userId="a4e5216d-a4d1-4ac2-ae79-94d5e8008808" providerId="ADAL" clId="{9B56B139-E8EC-4EF1-A8E8-19C9952703D7}" dt="2025-09-12T19:57:36.567" v="14" actId="1076"/>
        <pc:sldMkLst>
          <pc:docMk/>
          <pc:sldMk cId="1568119497" sldId="303"/>
        </pc:sldMkLst>
      </pc:sldChg>
      <pc:sldChg chg="addSp modSp mod">
        <pc:chgData name="Lapuz, Meilynn" userId="a4e5216d-a4d1-4ac2-ae79-94d5e8008808" providerId="ADAL" clId="{9B56B139-E8EC-4EF1-A8E8-19C9952703D7}" dt="2025-09-14T12:13:29.308" v="142" actId="20577"/>
        <pc:sldMkLst>
          <pc:docMk/>
          <pc:sldMk cId="2526043518" sldId="304"/>
        </pc:sldMkLst>
      </pc:sldChg>
      <pc:sldChg chg="add">
        <pc:chgData name="Lapuz, Meilynn" userId="a4e5216d-a4d1-4ac2-ae79-94d5e8008808" providerId="ADAL" clId="{9B56B139-E8EC-4EF1-A8E8-19C9952703D7}" dt="2025-09-15T16:00:28.892" v="145"/>
        <pc:sldMkLst>
          <pc:docMk/>
          <pc:sldMk cId="2316084518" sldId="305"/>
        </pc:sldMkLst>
      </pc:sldChg>
    </pc:docChg>
  </pc:docChgLst>
  <pc:docChgLst>
    <pc:chgData name="Lapuz, Meilynn" userId="a4e5216d-a4d1-4ac2-ae79-94d5e8008808" providerId="ADAL" clId="{36A0F3E4-F234-4D09-A729-B1F64B995F41}"/>
    <pc:docChg chg="custSel modSld">
      <pc:chgData name="Lapuz, Meilynn" userId="a4e5216d-a4d1-4ac2-ae79-94d5e8008808" providerId="ADAL" clId="{36A0F3E4-F234-4D09-A729-B1F64B995F41}" dt="2025-12-14T17:58:00.601" v="132" actId="20577"/>
      <pc:docMkLst>
        <pc:docMk/>
      </pc:docMkLst>
      <pc:sldChg chg="addSp delSp modSp mod">
        <pc:chgData name="Lapuz, Meilynn" userId="a4e5216d-a4d1-4ac2-ae79-94d5e8008808" providerId="ADAL" clId="{36A0F3E4-F234-4D09-A729-B1F64B995F41}" dt="2025-12-14T17:39:37.583" v="23" actId="20577"/>
        <pc:sldMkLst>
          <pc:docMk/>
          <pc:sldMk cId="0" sldId="283"/>
        </pc:sldMkLst>
      </pc:sldChg>
      <pc:sldChg chg="modSp mod">
        <pc:chgData name="Lapuz, Meilynn" userId="a4e5216d-a4d1-4ac2-ae79-94d5e8008808" providerId="ADAL" clId="{36A0F3E4-F234-4D09-A729-B1F64B995F41}" dt="2025-12-14T17:40:12.707" v="44" actId="20577"/>
        <pc:sldMkLst>
          <pc:docMk/>
          <pc:sldMk cId="1166388606" sldId="292"/>
        </pc:sldMkLst>
      </pc:sldChg>
      <pc:sldChg chg="modSp mod">
        <pc:chgData name="Lapuz, Meilynn" userId="a4e5216d-a4d1-4ac2-ae79-94d5e8008808" providerId="ADAL" clId="{36A0F3E4-F234-4D09-A729-B1F64B995F41}" dt="2025-12-14T17:58:00.601" v="132" actId="20577"/>
        <pc:sldMkLst>
          <pc:docMk/>
          <pc:sldMk cId="1177484522" sldId="295"/>
        </pc:sldMkLst>
      </pc:sldChg>
      <pc:sldChg chg="modSp mod">
        <pc:chgData name="Lapuz, Meilynn" userId="a4e5216d-a4d1-4ac2-ae79-94d5e8008808" providerId="ADAL" clId="{36A0F3E4-F234-4D09-A729-B1F64B995F41}" dt="2025-12-14T17:55:50.804" v="78" actId="20577"/>
        <pc:sldMkLst>
          <pc:docMk/>
          <pc:sldMk cId="2554936326" sldId="296"/>
        </pc:sldMkLst>
      </pc:sldChg>
      <pc:sldChg chg="modSp mod">
        <pc:chgData name="Lapuz, Meilynn" userId="a4e5216d-a4d1-4ac2-ae79-94d5e8008808" providerId="ADAL" clId="{36A0F3E4-F234-4D09-A729-B1F64B995F41}" dt="2025-12-14T17:56:05.759" v="103" actId="20577"/>
        <pc:sldMkLst>
          <pc:docMk/>
          <pc:sldMk cId="4147684517" sldId="297"/>
        </pc:sldMkLst>
      </pc:sldChg>
    </pc:docChg>
  </pc:docChgLst>
  <pc:docChgLst>
    <pc:chgData name="Lapuz, Meilynn" userId="a4e5216d-a4d1-4ac2-ae79-94d5e8008808" providerId="ADAL" clId="{C5BB8ED2-5938-4819-B14C-BCE465CF1373}"/>
    <pc:docChg chg="custSel modSld">
      <pc:chgData name="Lapuz, Meilynn" userId="a4e5216d-a4d1-4ac2-ae79-94d5e8008808" providerId="ADAL" clId="{C5BB8ED2-5938-4819-B14C-BCE465CF1373}" dt="2025-12-14T18:12:37.299" v="120" actId="20577"/>
      <pc:docMkLst>
        <pc:docMk/>
      </pc:docMkLst>
      <pc:sldChg chg="addSp delSp modSp mod">
        <pc:chgData name="Lapuz, Meilynn" userId="a4e5216d-a4d1-4ac2-ae79-94d5e8008808" providerId="ADAL" clId="{C5BB8ED2-5938-4819-B14C-BCE465CF1373}" dt="2025-12-14T18:11:50.032" v="18" actId="20577"/>
        <pc:sldMkLst>
          <pc:docMk/>
          <pc:sldMk cId="0" sldId="283"/>
        </pc:sldMkLst>
      </pc:sldChg>
      <pc:sldChg chg="modSp mod">
        <pc:chgData name="Lapuz, Meilynn" userId="a4e5216d-a4d1-4ac2-ae79-94d5e8008808" providerId="ADAL" clId="{C5BB8ED2-5938-4819-B14C-BCE465CF1373}" dt="2025-12-14T18:12:04.357" v="38" actId="20577"/>
        <pc:sldMkLst>
          <pc:docMk/>
          <pc:sldMk cId="1166388606" sldId="292"/>
        </pc:sldMkLst>
      </pc:sldChg>
      <pc:sldChg chg="modSp mod">
        <pc:chgData name="Lapuz, Meilynn" userId="a4e5216d-a4d1-4ac2-ae79-94d5e8008808" providerId="ADAL" clId="{C5BB8ED2-5938-4819-B14C-BCE465CF1373}" dt="2025-12-14T18:12:18.057" v="64" actId="20577"/>
        <pc:sldMkLst>
          <pc:docMk/>
          <pc:sldMk cId="1177484522" sldId="295"/>
        </pc:sldMkLst>
      </pc:sldChg>
      <pc:sldChg chg="modSp mod">
        <pc:chgData name="Lapuz, Meilynn" userId="a4e5216d-a4d1-4ac2-ae79-94d5e8008808" providerId="ADAL" clId="{C5BB8ED2-5938-4819-B14C-BCE465CF1373}" dt="2025-12-14T18:12:27.946" v="94" actId="20577"/>
        <pc:sldMkLst>
          <pc:docMk/>
          <pc:sldMk cId="2554936326" sldId="296"/>
        </pc:sldMkLst>
      </pc:sldChg>
      <pc:sldChg chg="modSp mod">
        <pc:chgData name="Lapuz, Meilynn" userId="a4e5216d-a4d1-4ac2-ae79-94d5e8008808" providerId="ADAL" clId="{C5BB8ED2-5938-4819-B14C-BCE465CF1373}" dt="2025-12-14T18:12:37.299" v="120" actId="20577"/>
        <pc:sldMkLst>
          <pc:docMk/>
          <pc:sldMk cId="4147684517" sldId="29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BF6539-FC9A-46FC-B954-F8B73DF83FC7}" type="datetimeFigureOut">
              <a:rPr lang="en-US" smtClean="0"/>
              <a:t>3/18/2026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B7FF17-E0AF-44BF-9CB4-C139DF1B2586}" type="slidenum">
              <a:rPr lang="en-US" smtClean="0"/>
              <a:t>‹#›</a:t>
            </a:fld>
            <a:endParaRPr lang="en-US"/>
          </a:p>
        </p:txBody>
      </p:sp>
    </p:spTree>
    <p:extLst>
      <p:ext uri="{BB962C8B-B14F-4D97-AF65-F5344CB8AC3E}">
        <p14:creationId xmlns:p14="http://schemas.microsoft.com/office/powerpoint/2010/main" val="1188653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9B7FF17-E0AF-44BF-9CB4-C139DF1B2586}" type="slidenum">
              <a:rPr lang="en-US" smtClean="0"/>
              <a:t>2</a:t>
            </a:fld>
            <a:endParaRPr lang="en-US"/>
          </a:p>
        </p:txBody>
      </p:sp>
    </p:spTree>
    <p:extLst>
      <p:ext uri="{BB962C8B-B14F-4D97-AF65-F5344CB8AC3E}">
        <p14:creationId xmlns:p14="http://schemas.microsoft.com/office/powerpoint/2010/main" val="32418130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6543F-81B9-812A-9B32-0F7FBE7BAAF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A1A8873-0FB1-E1EA-6142-BA379E3984D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EC8BB46-AE85-4A33-2E46-5581CF733F10}"/>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5FE57CB6-0192-CFA3-76F2-6DF167B12A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B2E872-4FB8-2D00-17ED-6F57E87E3429}"/>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4180721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C7EC0-26B6-85C7-1CF6-EF2E2157A44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1ABEC68-CA25-A037-56BA-0A1DA52F631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96F65E-5AC3-8983-FF3C-32802C278E34}"/>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F6D1C3CD-C0BE-B761-D9C4-2F0BEE8F67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A03406-EFB0-89AF-0A8E-7064D9BA4A5B}"/>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549669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D02486-AAAC-1609-AB87-01214FC2FD8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BD82EDE-D381-922C-FD24-2207C77B560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AD8215-12BB-C831-FF08-2D7636FBA52E}"/>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B87F3395-18DB-3283-1F77-920A1A07FD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3CA5F7-5EB2-FE99-2720-5ED8B14949C6}"/>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7998342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8707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CCFA8-D0FE-EA8D-638F-8B6527849F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6D608A-FE11-A8B2-5BD1-F40CF36BA35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AC54DC-6DA4-AFD1-9B48-FCB88CFA0BB0}"/>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AFF3EB8E-D239-6CE9-5D25-63296061DD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79B72D-E4BC-5D35-2637-326396536A83}"/>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33958116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FF7A9-058A-0080-6108-96760BA5D5F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A675463-41C1-019F-DB94-37693D06E7D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5E263C3-6D2F-0ACC-3D76-431FE2523F11}"/>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1CEF3DF6-CE33-FA27-1DCE-9CB06337C0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C473D7-8263-98F8-057D-6681AE53756B}"/>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189988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B94DA-8396-1818-812D-D9A2E0F0AA5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D55C8B2-1C61-66A9-DA89-B38C1F01B4F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7D58E75-FB23-4652-5821-F2437C8064E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7A6F8A0-560F-EF29-669A-5ECE7695328D}"/>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6" name="Footer Placeholder 5">
            <a:extLst>
              <a:ext uri="{FF2B5EF4-FFF2-40B4-BE49-F238E27FC236}">
                <a16:creationId xmlns:a16="http://schemas.microsoft.com/office/drawing/2014/main" id="{F7E24207-93D0-710C-9E12-0280455DA9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691C32-751F-BAF3-BB2E-F433C5FCBC88}"/>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1858011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70C1D6-41EF-259A-C958-DF3DECAD411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E7F7CE8-3678-EB25-EE72-0D2FDBBF4B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46211CD-6962-F7A1-7E28-C29999C30A9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82C05F8-6C3F-6B66-10D9-71A67B54522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FFF9B20-3958-C1D2-DE17-58715356874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4C11876-65FE-F455-4B8B-BAC699BA6371}"/>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8" name="Footer Placeholder 7">
            <a:extLst>
              <a:ext uri="{FF2B5EF4-FFF2-40B4-BE49-F238E27FC236}">
                <a16:creationId xmlns:a16="http://schemas.microsoft.com/office/drawing/2014/main" id="{E07766C2-062A-3B24-E3A3-709B695C4D2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154C2CE-1EC4-C49D-754E-FC9466BAB01F}"/>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73498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2A10D-9D20-5251-0CAB-708517FFC38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2054EB4-A32F-0B7B-EA35-E9CCD8809871}"/>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4" name="Footer Placeholder 3">
            <a:extLst>
              <a:ext uri="{FF2B5EF4-FFF2-40B4-BE49-F238E27FC236}">
                <a16:creationId xmlns:a16="http://schemas.microsoft.com/office/drawing/2014/main" id="{4A7BC9AC-04E0-0B96-BDAE-AE79A07ACF8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6CF3A2E-EA9F-0556-85E0-1ECB4433054A}"/>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4137792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E903E07-EEA8-C17D-99E9-56F4D96C5E6F}"/>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3" name="Footer Placeholder 2">
            <a:extLst>
              <a:ext uri="{FF2B5EF4-FFF2-40B4-BE49-F238E27FC236}">
                <a16:creationId xmlns:a16="http://schemas.microsoft.com/office/drawing/2014/main" id="{A516E0F1-5AA9-E945-14D0-56F69D36F0A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9F9BB03-ADFC-9C86-67D9-14AA58699A93}"/>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60255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1A1CB-22BA-716C-593B-0782E59532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9C45EF3-E60C-88D6-08D6-F81ABF693DE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E9B75B8-E617-5535-E05E-A79CDAF113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4B545E-E2ED-2C18-FF91-B52770407576}"/>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6" name="Footer Placeholder 5">
            <a:extLst>
              <a:ext uri="{FF2B5EF4-FFF2-40B4-BE49-F238E27FC236}">
                <a16:creationId xmlns:a16="http://schemas.microsoft.com/office/drawing/2014/main" id="{107C87A6-1FCB-B575-259D-F8274F055F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08B98C9-9D77-6618-271C-B35A6792C4F2}"/>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8439737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93E5B-B490-CB57-3CEA-1B71B9A206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78885F9-23FF-74F7-08EB-1FC8591DE61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D06E42E-46B1-8B84-93EE-C996C53744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DFA51C2-FFF7-972F-81D0-1B98E568A83C}"/>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6" name="Footer Placeholder 5">
            <a:extLst>
              <a:ext uri="{FF2B5EF4-FFF2-40B4-BE49-F238E27FC236}">
                <a16:creationId xmlns:a16="http://schemas.microsoft.com/office/drawing/2014/main" id="{A749F281-54D1-864A-28BE-C7B041F54B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5D27EF6-28DD-8885-A1BA-40577E5B8599}"/>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1986970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475AB97-CAEB-F447-6128-658CD4EAE78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743EB9C-C1F2-9FCC-CF32-FA89921F00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A710F6-D742-D8BC-803D-D2923A0CD6D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1614FBFD-3B0A-F4A5-FCA4-ADC42EBCBF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D07308D-B348-D776-ED6A-08D0EB0959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320BEF1-08E0-4A18-83AD-04B1C884287A}" type="slidenum">
              <a:rPr lang="en-US" smtClean="0"/>
              <a:t>‹#›</a:t>
            </a:fld>
            <a:endParaRPr lang="en-US"/>
          </a:p>
        </p:txBody>
      </p:sp>
    </p:spTree>
    <p:extLst>
      <p:ext uri="{BB962C8B-B14F-4D97-AF65-F5344CB8AC3E}">
        <p14:creationId xmlns:p14="http://schemas.microsoft.com/office/powerpoint/2010/main" val="6424152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8" Type="http://schemas.openxmlformats.org/officeDocument/2006/relationships/slide" Target="slide15.xml"/><Relationship Id="rId3" Type="http://schemas.openxmlformats.org/officeDocument/2006/relationships/slide" Target="slide1.xml"/><Relationship Id="rId7" Type="http://schemas.openxmlformats.org/officeDocument/2006/relationships/slide" Target="slide14.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3.xml"/><Relationship Id="rId5" Type="http://schemas.openxmlformats.org/officeDocument/2006/relationships/slide" Target="slide12.xml"/><Relationship Id="rId10" Type="http://schemas.openxmlformats.org/officeDocument/2006/relationships/image" Target="../media/image13.svg"/><Relationship Id="rId4" Type="http://schemas.openxmlformats.org/officeDocument/2006/relationships/slide" Target="slide11.xml"/><Relationship Id="rId9" Type="http://schemas.openxmlformats.org/officeDocument/2006/relationships/image" Target="../media/image12.png"/></Relationships>
</file>

<file path=ppt/slides/_rels/slide11.xml.rels><?xml version="1.0" encoding="UTF-8" standalone="yes"?>
<Relationships xmlns="http://schemas.openxmlformats.org/package/2006/relationships"><Relationship Id="rId8" Type="http://schemas.openxmlformats.org/officeDocument/2006/relationships/slide" Target="slide16.xml"/><Relationship Id="rId3" Type="http://schemas.openxmlformats.org/officeDocument/2006/relationships/slide" Target="slide1.xml"/><Relationship Id="rId7" Type="http://schemas.openxmlformats.org/officeDocument/2006/relationships/slide" Target="slide15.xml"/><Relationship Id="rId12" Type="http://schemas.openxmlformats.org/officeDocument/2006/relationships/image" Target="../media/image17.svg"/><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4.xml"/><Relationship Id="rId11" Type="http://schemas.openxmlformats.org/officeDocument/2006/relationships/image" Target="../media/image16.png"/><Relationship Id="rId5" Type="http://schemas.openxmlformats.org/officeDocument/2006/relationships/slide" Target="slide13.xml"/><Relationship Id="rId10" Type="http://schemas.openxmlformats.org/officeDocument/2006/relationships/image" Target="../media/image15.svg"/><Relationship Id="rId4" Type="http://schemas.openxmlformats.org/officeDocument/2006/relationships/slide" Target="slide12.xml"/><Relationship Id="rId9" Type="http://schemas.openxmlformats.org/officeDocument/2006/relationships/image" Target="../media/image14.png"/></Relationships>
</file>

<file path=ppt/slides/_rels/slide12.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5" Type="http://schemas.openxmlformats.org/officeDocument/2006/relationships/slide" Target="slide14.xml"/><Relationship Id="rId4" Type="http://schemas.openxmlformats.org/officeDocument/2006/relationships/slide" Target="slide13.xml"/></Relationships>
</file>

<file path=ppt/slides/_rels/slide13.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12" Type="http://schemas.openxmlformats.org/officeDocument/2006/relationships/image" Target="../media/image21.svg"/><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11" Type="http://schemas.openxmlformats.org/officeDocument/2006/relationships/image" Target="../media/image20.png"/><Relationship Id="rId5" Type="http://schemas.openxmlformats.org/officeDocument/2006/relationships/slide" Target="slide14.xml"/><Relationship Id="rId10" Type="http://schemas.openxmlformats.org/officeDocument/2006/relationships/image" Target="../media/image19.svg"/><Relationship Id="rId4" Type="http://schemas.openxmlformats.org/officeDocument/2006/relationships/slide" Target="slide13.xml"/><Relationship Id="rId9" Type="http://schemas.openxmlformats.org/officeDocument/2006/relationships/image" Target="../media/image18.png"/></Relationships>
</file>

<file path=ppt/slides/_rels/slide14.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5" Type="http://schemas.openxmlformats.org/officeDocument/2006/relationships/slide" Target="slide14.xml"/><Relationship Id="rId10" Type="http://schemas.openxmlformats.org/officeDocument/2006/relationships/image" Target="../media/image23.svg"/><Relationship Id="rId4" Type="http://schemas.openxmlformats.org/officeDocument/2006/relationships/slide" Target="slide13.xml"/><Relationship Id="rId9" Type="http://schemas.openxmlformats.org/officeDocument/2006/relationships/image" Target="../media/image22.png"/></Relationships>
</file>

<file path=ppt/slides/_rels/slide15.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5" Type="http://schemas.openxmlformats.org/officeDocument/2006/relationships/slide" Target="slide14.xml"/><Relationship Id="rId4" Type="http://schemas.openxmlformats.org/officeDocument/2006/relationships/slide" Target="slide13.xml"/></Relationships>
</file>

<file path=ppt/slides/_rels/slide16.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5" Type="http://schemas.openxmlformats.org/officeDocument/2006/relationships/slide" Target="slide14.xml"/><Relationship Id="rId4" Type="http://schemas.openxmlformats.org/officeDocument/2006/relationships/slide" Target="slide13.xml"/></Relationships>
</file>

<file path=ppt/slides/_rels/slide17.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5" Type="http://schemas.openxmlformats.org/officeDocument/2006/relationships/slide" Target="slide14.xml"/><Relationship Id="rId4" Type="http://schemas.openxmlformats.org/officeDocument/2006/relationships/slide" Target="slide13.xml"/><Relationship Id="rId9" Type="http://schemas.openxmlformats.org/officeDocument/2006/relationships/image" Target="../media/image24.jpeg"/></Relationships>
</file>

<file path=ppt/slides/_rels/slide2.xml.rels><?xml version="1.0" encoding="UTF-8" standalone="yes"?>
<Relationships xmlns="http://schemas.openxmlformats.org/package/2006/relationships"><Relationship Id="rId8" Type="http://schemas.openxmlformats.org/officeDocument/2006/relationships/image" Target="../media/image4.svg"/><Relationship Id="rId3" Type="http://schemas.openxmlformats.org/officeDocument/2006/relationships/image" Target="../media/image2.jpg"/><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slide" Target="slide6.xml"/><Relationship Id="rId5" Type="http://schemas.openxmlformats.org/officeDocument/2006/relationships/slide" Target="slide5.xml"/><Relationship Id="rId4" Type="http://schemas.openxmlformats.org/officeDocument/2006/relationships/slide" Target="slide2.xml"/></Relationships>
</file>

<file path=ppt/slides/_rels/slide3.xml.rels><?xml version="1.0" encoding="UTF-8" standalone="yes"?>
<Relationships xmlns="http://schemas.openxmlformats.org/package/2006/relationships"><Relationship Id="rId8" Type="http://schemas.openxmlformats.org/officeDocument/2006/relationships/slide" Target="slide8.xml"/><Relationship Id="rId3" Type="http://schemas.openxmlformats.org/officeDocument/2006/relationships/slide" Target="slide1.xml"/><Relationship Id="rId7" Type="http://schemas.openxmlformats.org/officeDocument/2006/relationships/slide" Target="slide7.xml"/><Relationship Id="rId12" Type="http://schemas.openxmlformats.org/officeDocument/2006/relationships/image" Target="../media/image8.svg"/><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6.xml"/><Relationship Id="rId11" Type="http://schemas.openxmlformats.org/officeDocument/2006/relationships/image" Target="../media/image7.png"/><Relationship Id="rId5" Type="http://schemas.openxmlformats.org/officeDocument/2006/relationships/slide" Target="slide5.xml"/><Relationship Id="rId10" Type="http://schemas.openxmlformats.org/officeDocument/2006/relationships/image" Target="../media/image6.svg"/><Relationship Id="rId4" Type="http://schemas.openxmlformats.org/officeDocument/2006/relationships/slide" Target="slide4.xml"/><Relationship Id="rId9" Type="http://schemas.openxmlformats.org/officeDocument/2006/relationships/image" Target="../media/image5.png"/></Relationships>
</file>

<file path=ppt/slides/_rels/slide4.xml.rels><?xml version="1.0" encoding="UTF-8" standalone="yes"?>
<Relationships xmlns="http://schemas.openxmlformats.org/package/2006/relationships"><Relationship Id="rId8" Type="http://schemas.openxmlformats.org/officeDocument/2006/relationships/slide" Target="slide9.xml"/><Relationship Id="rId3" Type="http://schemas.openxmlformats.org/officeDocument/2006/relationships/slide" Target="slide1.xml"/><Relationship Id="rId7" Type="http://schemas.openxmlformats.org/officeDocument/2006/relationships/slide" Target="slide8.xml"/><Relationship Id="rId12" Type="http://schemas.openxmlformats.org/officeDocument/2006/relationships/image" Target="../media/image8.svg"/><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7.xml"/><Relationship Id="rId11" Type="http://schemas.openxmlformats.org/officeDocument/2006/relationships/image" Target="../media/image7.png"/><Relationship Id="rId5" Type="http://schemas.openxmlformats.org/officeDocument/2006/relationships/slide" Target="slide6.xml"/><Relationship Id="rId10" Type="http://schemas.openxmlformats.org/officeDocument/2006/relationships/image" Target="../media/image6.svg"/><Relationship Id="rId4" Type="http://schemas.openxmlformats.org/officeDocument/2006/relationships/slide" Target="slide5.xml"/><Relationship Id="rId9" Type="http://schemas.openxmlformats.org/officeDocument/2006/relationships/image" Target="../media/image5.png"/></Relationships>
</file>

<file path=ppt/slides/_rels/slide5.xml.rels><?xml version="1.0" encoding="UTF-8" standalone="yes"?>
<Relationships xmlns="http://schemas.openxmlformats.org/package/2006/relationships"><Relationship Id="rId8" Type="http://schemas.openxmlformats.org/officeDocument/2006/relationships/slide" Target="slide10.xml"/><Relationship Id="rId3" Type="http://schemas.openxmlformats.org/officeDocument/2006/relationships/slide" Target="slide1.xml"/><Relationship Id="rId7" Type="http://schemas.openxmlformats.org/officeDocument/2006/relationships/slide" Target="slide9.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8.xml"/><Relationship Id="rId5" Type="http://schemas.openxmlformats.org/officeDocument/2006/relationships/slide" Target="slide7.xml"/><Relationship Id="rId4" Type="http://schemas.openxmlformats.org/officeDocument/2006/relationships/slide" Target="slide6.xml"/></Relationships>
</file>

<file path=ppt/slides/_rels/slide6.xml.rels><?xml version="1.0" encoding="UTF-8" standalone="yes"?>
<Relationships xmlns="http://schemas.openxmlformats.org/package/2006/relationships"><Relationship Id="rId8" Type="http://schemas.openxmlformats.org/officeDocument/2006/relationships/slide" Target="slide11.xml"/><Relationship Id="rId3" Type="http://schemas.openxmlformats.org/officeDocument/2006/relationships/slide" Target="slide1.xml"/><Relationship Id="rId7" Type="http://schemas.openxmlformats.org/officeDocument/2006/relationships/slide" Target="slide10.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9.xml"/><Relationship Id="rId5" Type="http://schemas.openxmlformats.org/officeDocument/2006/relationships/slide" Target="slide8.xml"/><Relationship Id="rId10" Type="http://schemas.openxmlformats.org/officeDocument/2006/relationships/image" Target="../media/image10.svg"/><Relationship Id="rId4" Type="http://schemas.openxmlformats.org/officeDocument/2006/relationships/slide" Target="slide7.xml"/><Relationship Id="rId9" Type="http://schemas.openxmlformats.org/officeDocument/2006/relationships/image" Target="../media/image9.png"/></Relationships>
</file>

<file path=ppt/slides/_rels/slide7.xml.rels><?xml version="1.0" encoding="UTF-8" standalone="yes"?>
<Relationships xmlns="http://schemas.openxmlformats.org/package/2006/relationships"><Relationship Id="rId8" Type="http://schemas.openxmlformats.org/officeDocument/2006/relationships/slide" Target="slide12.xml"/><Relationship Id="rId3" Type="http://schemas.openxmlformats.org/officeDocument/2006/relationships/slide" Target="slide1.xml"/><Relationship Id="rId7" Type="http://schemas.openxmlformats.org/officeDocument/2006/relationships/slide" Target="slide11.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0.xml"/><Relationship Id="rId5" Type="http://schemas.openxmlformats.org/officeDocument/2006/relationships/slide" Target="slide9.xml"/><Relationship Id="rId4" Type="http://schemas.openxmlformats.org/officeDocument/2006/relationships/slide" Target="slide8.xml"/></Relationships>
</file>

<file path=ppt/slides/_rels/slide8.xml.rels><?xml version="1.0" encoding="UTF-8" standalone="yes"?>
<Relationships xmlns="http://schemas.openxmlformats.org/package/2006/relationships"><Relationship Id="rId8" Type="http://schemas.openxmlformats.org/officeDocument/2006/relationships/slide" Target="slide13.xml"/><Relationship Id="rId3" Type="http://schemas.openxmlformats.org/officeDocument/2006/relationships/slide" Target="slide1.xml"/><Relationship Id="rId7" Type="http://schemas.openxmlformats.org/officeDocument/2006/relationships/slide" Target="slide12.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1.xml"/><Relationship Id="rId5" Type="http://schemas.openxmlformats.org/officeDocument/2006/relationships/slide" Target="slide10.xml"/><Relationship Id="rId4" Type="http://schemas.openxmlformats.org/officeDocument/2006/relationships/slide" Target="slide9.xml"/></Relationships>
</file>

<file path=ppt/slides/_rels/slide9.xml.rels><?xml version="1.0" encoding="UTF-8" standalone="yes"?>
<Relationships xmlns="http://schemas.openxmlformats.org/package/2006/relationships"><Relationship Id="rId8" Type="http://schemas.openxmlformats.org/officeDocument/2006/relationships/slide" Target="slide14.xml"/><Relationship Id="rId3" Type="http://schemas.openxmlformats.org/officeDocument/2006/relationships/slide" Target="slide1.xml"/><Relationship Id="rId7" Type="http://schemas.openxmlformats.org/officeDocument/2006/relationships/slide" Target="slide13.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2.xml"/><Relationship Id="rId5" Type="http://schemas.openxmlformats.org/officeDocument/2006/relationships/slide" Target="slide11.xml"/><Relationship Id="rId4" Type="http://schemas.openxmlformats.org/officeDocument/2006/relationships/slide" Target="slide10.xml"/><Relationship Id="rId9"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 name="Freeform 1935"/>
          <p:cNvSpPr/>
          <p:nvPr/>
        </p:nvSpPr>
        <p:spPr>
          <a:xfrm>
            <a:off x="10673098" y="304112"/>
            <a:ext cx="139613" cy="65437"/>
          </a:xfrm>
          <a:custGeom>
            <a:avLst/>
            <a:gdLst/>
            <a:ahLst/>
            <a:cxnLst/>
            <a:rect l="0" t="0" r="0" b="0"/>
            <a:pathLst>
              <a:path w="139613" h="65437">
                <a:moveTo>
                  <a:pt x="69485" y="65437"/>
                </a:moveTo>
                <a:lnTo>
                  <a:pt x="139613" y="0"/>
                </a:lnTo>
                <a:lnTo>
                  <a:pt x="70450" y="0"/>
                </a:lnTo>
                <a:lnTo>
                  <a:pt x="0" y="65437"/>
                </a:lnTo>
                <a:lnTo>
                  <a:pt x="69485" y="65437"/>
                </a:lnTo>
                <a:close/>
                <a:moveTo>
                  <a:pt x="-4184647" y="6553888"/>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6" name="Freeform 1936"/>
          <p:cNvSpPr/>
          <p:nvPr/>
        </p:nvSpPr>
        <p:spPr>
          <a:xfrm>
            <a:off x="10607654" y="382635"/>
            <a:ext cx="203602" cy="47986"/>
          </a:xfrm>
          <a:custGeom>
            <a:avLst/>
            <a:gdLst/>
            <a:ahLst/>
            <a:cxnLst/>
            <a:rect l="0" t="0" r="0" b="0"/>
            <a:pathLst>
              <a:path w="203602" h="47986">
                <a:moveTo>
                  <a:pt x="152942" y="47986"/>
                </a:moveTo>
                <a:lnTo>
                  <a:pt x="203602" y="0"/>
                </a:lnTo>
                <a:lnTo>
                  <a:pt x="50980" y="0"/>
                </a:lnTo>
                <a:lnTo>
                  <a:pt x="0" y="47986"/>
                </a:lnTo>
                <a:lnTo>
                  <a:pt x="152942" y="47986"/>
                </a:lnTo>
                <a:close/>
                <a:moveTo>
                  <a:pt x="-4180275" y="647536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7" name="Freeform 1937"/>
          <p:cNvSpPr/>
          <p:nvPr/>
        </p:nvSpPr>
        <p:spPr>
          <a:xfrm>
            <a:off x="10585841" y="243039"/>
            <a:ext cx="247231" cy="245746"/>
          </a:xfrm>
          <a:custGeom>
            <a:avLst/>
            <a:gdLst/>
            <a:ahLst/>
            <a:cxnLst/>
            <a:rect l="0" t="0" r="0" b="0"/>
            <a:pathLst>
              <a:path w="247231" h="245746">
                <a:moveTo>
                  <a:pt x="0" y="245746"/>
                </a:moveTo>
                <a:lnTo>
                  <a:pt x="247231" y="245746"/>
                </a:lnTo>
                <a:lnTo>
                  <a:pt x="247231" y="0"/>
                </a:lnTo>
                <a:lnTo>
                  <a:pt x="0" y="0"/>
                </a:lnTo>
                <a:lnTo>
                  <a:pt x="0" y="245746"/>
                </a:lnTo>
                <a:close/>
                <a:moveTo>
                  <a:pt x="-4216626" y="6614961"/>
                </a:moveTo>
                <a:moveTo>
                  <a:pt x="14164" y="14191"/>
                </a:moveTo>
                <a:lnTo>
                  <a:pt x="233066" y="14191"/>
                </a:lnTo>
                <a:lnTo>
                  <a:pt x="233066" y="233491"/>
                </a:lnTo>
                <a:lnTo>
                  <a:pt x="14164" y="233491"/>
                </a:lnTo>
                <a:lnTo>
                  <a:pt x="14164" y="14191"/>
                </a:lnTo>
                <a:close/>
                <a:moveTo>
                  <a:pt x="-3985071"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8" name="Freeform 1938"/>
          <p:cNvSpPr/>
          <p:nvPr/>
        </p:nvSpPr>
        <p:spPr>
          <a:xfrm>
            <a:off x="11049761" y="243039"/>
            <a:ext cx="159974" cy="123600"/>
          </a:xfrm>
          <a:custGeom>
            <a:avLst/>
            <a:gdLst/>
            <a:ahLst/>
            <a:cxnLst/>
            <a:rect l="0" t="0" r="0" b="0"/>
            <a:pathLst>
              <a:path w="159974" h="123600">
                <a:moveTo>
                  <a:pt x="0" y="0"/>
                </a:moveTo>
                <a:lnTo>
                  <a:pt x="31160" y="0"/>
                </a:lnTo>
                <a:lnTo>
                  <a:pt x="31160" y="46917"/>
                </a:lnTo>
                <a:lnTo>
                  <a:pt x="128493" y="46917"/>
                </a:lnTo>
                <a:lnTo>
                  <a:pt x="128493" y="0"/>
                </a:lnTo>
                <a:lnTo>
                  <a:pt x="159974" y="0"/>
                </a:lnTo>
                <a:lnTo>
                  <a:pt x="159974" y="123600"/>
                </a:lnTo>
                <a:lnTo>
                  <a:pt x="128493" y="123600"/>
                </a:lnTo>
                <a:lnTo>
                  <a:pt x="128493" y="77008"/>
                </a:lnTo>
                <a:lnTo>
                  <a:pt x="31160" y="77008"/>
                </a:lnTo>
                <a:lnTo>
                  <a:pt x="31160" y="123600"/>
                </a:lnTo>
                <a:lnTo>
                  <a:pt x="0" y="123600"/>
                </a:lnTo>
                <a:lnTo>
                  <a:pt x="0" y="0"/>
                </a:lnTo>
                <a:close/>
                <a:moveTo>
                  <a:pt x="-4434800"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9" name="Freeform 1939"/>
          <p:cNvSpPr/>
          <p:nvPr/>
        </p:nvSpPr>
        <p:spPr>
          <a:xfrm>
            <a:off x="11227187" y="243039"/>
            <a:ext cx="161427" cy="123600"/>
          </a:xfrm>
          <a:custGeom>
            <a:avLst/>
            <a:gdLst/>
            <a:ahLst/>
            <a:cxnLst/>
            <a:rect l="0" t="0" r="0" b="0"/>
            <a:pathLst>
              <a:path w="161427" h="123600">
                <a:moveTo>
                  <a:pt x="161427" y="0"/>
                </a:moveTo>
                <a:lnTo>
                  <a:pt x="0" y="0"/>
                </a:lnTo>
                <a:lnTo>
                  <a:pt x="0" y="123600"/>
                </a:lnTo>
                <a:lnTo>
                  <a:pt x="161427" y="123600"/>
                </a:lnTo>
                <a:lnTo>
                  <a:pt x="161427" y="94156"/>
                </a:lnTo>
                <a:lnTo>
                  <a:pt x="30946" y="94156"/>
                </a:lnTo>
                <a:lnTo>
                  <a:pt x="30946" y="77008"/>
                </a:lnTo>
                <a:lnTo>
                  <a:pt x="154409" y="77008"/>
                </a:lnTo>
                <a:lnTo>
                  <a:pt x="154409" y="46917"/>
                </a:lnTo>
                <a:lnTo>
                  <a:pt x="30946" y="46917"/>
                </a:lnTo>
                <a:lnTo>
                  <a:pt x="30946" y="29767"/>
                </a:lnTo>
                <a:lnTo>
                  <a:pt x="161427" y="29767"/>
                </a:lnTo>
                <a:lnTo>
                  <a:pt x="161427" y="0"/>
                </a:lnTo>
                <a:close/>
                <a:moveTo>
                  <a:pt x="-4612226"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0" name="Freeform 1940"/>
          <p:cNvSpPr/>
          <p:nvPr/>
        </p:nvSpPr>
        <p:spPr>
          <a:xfrm>
            <a:off x="11403158" y="243039"/>
            <a:ext cx="161427" cy="123600"/>
          </a:xfrm>
          <a:custGeom>
            <a:avLst/>
            <a:gdLst/>
            <a:ahLst/>
            <a:cxnLst/>
            <a:rect l="0" t="0" r="0" b="0"/>
            <a:pathLst>
              <a:path w="161427" h="123600">
                <a:moveTo>
                  <a:pt x="125163" y="123600"/>
                </a:moveTo>
                <a:lnTo>
                  <a:pt x="31130" y="38180"/>
                </a:lnTo>
                <a:lnTo>
                  <a:pt x="31130" y="123600"/>
                </a:lnTo>
                <a:lnTo>
                  <a:pt x="0" y="123600"/>
                </a:lnTo>
                <a:lnTo>
                  <a:pt x="0" y="324"/>
                </a:lnTo>
                <a:lnTo>
                  <a:pt x="36906" y="324"/>
                </a:lnTo>
                <a:lnTo>
                  <a:pt x="130297" y="85097"/>
                </a:lnTo>
                <a:lnTo>
                  <a:pt x="130297" y="0"/>
                </a:lnTo>
                <a:lnTo>
                  <a:pt x="161427" y="0"/>
                </a:lnTo>
                <a:lnTo>
                  <a:pt x="161427" y="123600"/>
                </a:lnTo>
                <a:lnTo>
                  <a:pt x="125163" y="123600"/>
                </a:lnTo>
                <a:close/>
                <a:moveTo>
                  <a:pt x="-4911797"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1" name="Freeform 1941"/>
          <p:cNvSpPr/>
          <p:nvPr/>
        </p:nvSpPr>
        <p:spPr>
          <a:xfrm>
            <a:off x="11573312" y="243039"/>
            <a:ext cx="161426" cy="123600"/>
          </a:xfrm>
          <a:custGeom>
            <a:avLst/>
            <a:gdLst/>
            <a:ahLst/>
            <a:cxnLst/>
            <a:rect l="0" t="0" r="0" b="0"/>
            <a:pathLst>
              <a:path w="161426" h="123600">
                <a:moveTo>
                  <a:pt x="161426" y="0"/>
                </a:moveTo>
                <a:lnTo>
                  <a:pt x="161426" y="91891"/>
                </a:lnTo>
                <a:cubicBezTo>
                  <a:pt x="161426" y="109687"/>
                  <a:pt x="147361" y="123600"/>
                  <a:pt x="129461" y="123600"/>
                </a:cubicBezTo>
                <a:lnTo>
                  <a:pt x="31965" y="123600"/>
                </a:lnTo>
                <a:cubicBezTo>
                  <a:pt x="14383" y="123600"/>
                  <a:pt x="0" y="109687"/>
                  <a:pt x="0" y="91891"/>
                </a:cubicBezTo>
                <a:lnTo>
                  <a:pt x="0" y="0"/>
                </a:lnTo>
                <a:lnTo>
                  <a:pt x="31006" y="0"/>
                </a:lnTo>
                <a:lnTo>
                  <a:pt x="31006" y="83802"/>
                </a:lnTo>
                <a:cubicBezTo>
                  <a:pt x="31006" y="89302"/>
                  <a:pt x="35480" y="94156"/>
                  <a:pt x="41235" y="94156"/>
                </a:cubicBezTo>
                <a:lnTo>
                  <a:pt x="120190" y="94156"/>
                </a:lnTo>
                <a:cubicBezTo>
                  <a:pt x="125944" y="94156"/>
                  <a:pt x="130420" y="89302"/>
                  <a:pt x="130420" y="83802"/>
                </a:cubicBezTo>
                <a:lnTo>
                  <a:pt x="130420" y="0"/>
                </a:lnTo>
                <a:lnTo>
                  <a:pt x="161426" y="0"/>
                </a:lnTo>
                <a:close/>
                <a:moveTo>
                  <a:pt x="-4958351"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2" name="Freeform 1942"/>
          <p:cNvSpPr/>
          <p:nvPr/>
        </p:nvSpPr>
        <p:spPr>
          <a:xfrm>
            <a:off x="11747827" y="243039"/>
            <a:ext cx="162881" cy="123600"/>
          </a:xfrm>
          <a:custGeom>
            <a:avLst/>
            <a:gdLst/>
            <a:ahLst/>
            <a:cxnLst/>
            <a:rect l="0" t="0" r="0" b="0"/>
            <a:pathLst>
              <a:path w="162881" h="123600">
                <a:moveTo>
                  <a:pt x="124086" y="123600"/>
                </a:moveTo>
                <a:cubicBezTo>
                  <a:pt x="145567" y="123600"/>
                  <a:pt x="162881" y="106775"/>
                  <a:pt x="162881" y="85421"/>
                </a:cubicBezTo>
                <a:cubicBezTo>
                  <a:pt x="162881" y="64389"/>
                  <a:pt x="145567" y="46917"/>
                  <a:pt x="124086" y="46917"/>
                </a:cubicBezTo>
                <a:lnTo>
                  <a:pt x="39438" y="46917"/>
                </a:lnTo>
                <a:cubicBezTo>
                  <a:pt x="34628" y="46917"/>
                  <a:pt x="30460" y="43034"/>
                  <a:pt x="30460" y="38180"/>
                </a:cubicBezTo>
                <a:cubicBezTo>
                  <a:pt x="30460" y="33328"/>
                  <a:pt x="34628" y="29767"/>
                  <a:pt x="39438" y="29767"/>
                </a:cubicBezTo>
                <a:lnTo>
                  <a:pt x="158713" y="29767"/>
                </a:lnTo>
                <a:lnTo>
                  <a:pt x="158713" y="0"/>
                </a:lnTo>
                <a:lnTo>
                  <a:pt x="38796" y="0"/>
                </a:lnTo>
                <a:cubicBezTo>
                  <a:pt x="17314" y="0"/>
                  <a:pt x="0" y="17149"/>
                  <a:pt x="0" y="38504"/>
                </a:cubicBezTo>
                <a:cubicBezTo>
                  <a:pt x="0" y="59535"/>
                  <a:pt x="17314" y="77008"/>
                  <a:pt x="38796" y="77008"/>
                </a:cubicBezTo>
                <a:lnTo>
                  <a:pt x="123444" y="77008"/>
                </a:lnTo>
                <a:cubicBezTo>
                  <a:pt x="128574" y="77008"/>
                  <a:pt x="132422" y="80891"/>
                  <a:pt x="132422" y="85745"/>
                </a:cubicBezTo>
                <a:cubicBezTo>
                  <a:pt x="132422" y="90597"/>
                  <a:pt x="128574" y="94156"/>
                  <a:pt x="123444" y="94156"/>
                </a:cubicBezTo>
                <a:lnTo>
                  <a:pt x="2565" y="94156"/>
                </a:lnTo>
                <a:lnTo>
                  <a:pt x="2565" y="123600"/>
                </a:lnTo>
                <a:lnTo>
                  <a:pt x="124086" y="123600"/>
                </a:lnTo>
                <a:close/>
                <a:moveTo>
                  <a:pt x="-5256466"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3" name="Freeform 1943"/>
          <p:cNvSpPr/>
          <p:nvPr/>
        </p:nvSpPr>
        <p:spPr>
          <a:xfrm>
            <a:off x="10873792" y="243039"/>
            <a:ext cx="161427" cy="123600"/>
          </a:xfrm>
          <a:custGeom>
            <a:avLst/>
            <a:gdLst/>
            <a:ahLst/>
            <a:cxnLst/>
            <a:rect l="0" t="0" r="0" b="0"/>
            <a:pathLst>
              <a:path w="161427" h="123600">
                <a:moveTo>
                  <a:pt x="30994" y="46917"/>
                </a:moveTo>
                <a:lnTo>
                  <a:pt x="30994" y="29767"/>
                </a:lnTo>
                <a:lnTo>
                  <a:pt x="121394" y="29767"/>
                </a:lnTo>
                <a:cubicBezTo>
                  <a:pt x="126236" y="29767"/>
                  <a:pt x="130109" y="33652"/>
                  <a:pt x="130109" y="38504"/>
                </a:cubicBezTo>
                <a:cubicBezTo>
                  <a:pt x="130109" y="43358"/>
                  <a:pt x="126236" y="46917"/>
                  <a:pt x="121394" y="46917"/>
                </a:cubicBezTo>
                <a:lnTo>
                  <a:pt x="30994" y="46917"/>
                </a:lnTo>
                <a:close/>
                <a:moveTo>
                  <a:pt x="-4305748" y="6614961"/>
                </a:moveTo>
                <a:moveTo>
                  <a:pt x="30994" y="77008"/>
                </a:moveTo>
                <a:lnTo>
                  <a:pt x="30994" y="123600"/>
                </a:lnTo>
                <a:lnTo>
                  <a:pt x="0" y="123600"/>
                </a:lnTo>
                <a:lnTo>
                  <a:pt x="0" y="0"/>
                </a:lnTo>
                <a:lnTo>
                  <a:pt x="122362" y="0"/>
                </a:lnTo>
                <a:cubicBezTo>
                  <a:pt x="143993" y="0"/>
                  <a:pt x="161427" y="17149"/>
                  <a:pt x="161427" y="38504"/>
                </a:cubicBezTo>
                <a:cubicBezTo>
                  <a:pt x="161427" y="59535"/>
                  <a:pt x="143993" y="77008"/>
                  <a:pt x="122362" y="77008"/>
                </a:cubicBezTo>
                <a:lnTo>
                  <a:pt x="112676" y="77008"/>
                </a:lnTo>
                <a:lnTo>
                  <a:pt x="159812" y="123600"/>
                </a:lnTo>
                <a:lnTo>
                  <a:pt x="116227" y="123600"/>
                </a:lnTo>
                <a:lnTo>
                  <a:pt x="68767" y="77008"/>
                </a:lnTo>
                <a:lnTo>
                  <a:pt x="30994" y="77008"/>
                </a:lnTo>
                <a:close/>
                <a:moveTo>
                  <a:pt x="-4335839"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4" name="Freeform 1944"/>
          <p:cNvSpPr/>
          <p:nvPr/>
        </p:nvSpPr>
        <p:spPr>
          <a:xfrm>
            <a:off x="11656208" y="407355"/>
            <a:ext cx="107618" cy="81430"/>
          </a:xfrm>
          <a:custGeom>
            <a:avLst/>
            <a:gdLst/>
            <a:ahLst/>
            <a:cxnLst/>
            <a:rect l="0" t="0" r="0" b="0"/>
            <a:pathLst>
              <a:path w="107618" h="81430">
                <a:moveTo>
                  <a:pt x="8700" y="81430"/>
                </a:moveTo>
                <a:cubicBezTo>
                  <a:pt x="3543" y="79177"/>
                  <a:pt x="0" y="74028"/>
                  <a:pt x="0" y="68234"/>
                </a:cubicBezTo>
                <a:lnTo>
                  <a:pt x="0" y="14484"/>
                </a:lnTo>
                <a:cubicBezTo>
                  <a:pt x="0" y="6438"/>
                  <a:pt x="6444" y="0"/>
                  <a:pt x="14499" y="0"/>
                </a:cubicBezTo>
                <a:lnTo>
                  <a:pt x="107618" y="0"/>
                </a:lnTo>
                <a:lnTo>
                  <a:pt x="107618" y="15450"/>
                </a:lnTo>
                <a:lnTo>
                  <a:pt x="24487" y="15450"/>
                </a:lnTo>
                <a:cubicBezTo>
                  <a:pt x="20298" y="15450"/>
                  <a:pt x="17077" y="18990"/>
                  <a:pt x="17077" y="23174"/>
                </a:cubicBezTo>
                <a:lnTo>
                  <a:pt x="17077" y="59866"/>
                </a:lnTo>
                <a:cubicBezTo>
                  <a:pt x="17077" y="64050"/>
                  <a:pt x="20298" y="67591"/>
                  <a:pt x="24487" y="67591"/>
                </a:cubicBezTo>
                <a:lnTo>
                  <a:pt x="107618" y="67591"/>
                </a:lnTo>
                <a:lnTo>
                  <a:pt x="107618" y="81430"/>
                </a:lnTo>
                <a:lnTo>
                  <a:pt x="8700" y="81430"/>
                </a:lnTo>
                <a:close/>
                <a:moveTo>
                  <a:pt x="-5286993"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5" name="Freeform 1945"/>
          <p:cNvSpPr/>
          <p:nvPr/>
        </p:nvSpPr>
        <p:spPr>
          <a:xfrm>
            <a:off x="11795821" y="407355"/>
            <a:ext cx="111980" cy="81430"/>
          </a:xfrm>
          <a:custGeom>
            <a:avLst/>
            <a:gdLst/>
            <a:ahLst/>
            <a:cxnLst/>
            <a:rect l="0" t="0" r="0" b="0"/>
            <a:pathLst>
              <a:path w="111980" h="81430">
                <a:moveTo>
                  <a:pt x="1925" y="81430"/>
                </a:moveTo>
                <a:lnTo>
                  <a:pt x="1925" y="67591"/>
                </a:lnTo>
                <a:lnTo>
                  <a:pt x="86311" y="67591"/>
                </a:lnTo>
                <a:cubicBezTo>
                  <a:pt x="91124" y="67591"/>
                  <a:pt x="95616" y="64050"/>
                  <a:pt x="95616" y="58578"/>
                </a:cubicBezTo>
                <a:cubicBezTo>
                  <a:pt x="95616" y="53429"/>
                  <a:pt x="91444" y="49566"/>
                  <a:pt x="86311" y="49566"/>
                </a:cubicBezTo>
                <a:lnTo>
                  <a:pt x="25348" y="49566"/>
                </a:lnTo>
                <a:cubicBezTo>
                  <a:pt x="11230" y="49566"/>
                  <a:pt x="0" y="38301"/>
                  <a:pt x="0" y="24783"/>
                </a:cubicBezTo>
                <a:cubicBezTo>
                  <a:pt x="0" y="11265"/>
                  <a:pt x="11230" y="0"/>
                  <a:pt x="25348" y="0"/>
                </a:cubicBezTo>
                <a:lnTo>
                  <a:pt x="108771" y="0"/>
                </a:lnTo>
                <a:lnTo>
                  <a:pt x="108771" y="15771"/>
                </a:lnTo>
                <a:lnTo>
                  <a:pt x="25669" y="15771"/>
                </a:lnTo>
                <a:cubicBezTo>
                  <a:pt x="20856" y="15771"/>
                  <a:pt x="16364" y="19312"/>
                  <a:pt x="16364" y="24462"/>
                </a:cubicBezTo>
                <a:cubicBezTo>
                  <a:pt x="16364" y="29612"/>
                  <a:pt x="20856" y="33795"/>
                  <a:pt x="25669" y="33795"/>
                </a:cubicBezTo>
                <a:lnTo>
                  <a:pt x="86952" y="33795"/>
                </a:lnTo>
                <a:cubicBezTo>
                  <a:pt x="100750" y="33795"/>
                  <a:pt x="111980" y="45060"/>
                  <a:pt x="111980" y="58578"/>
                </a:cubicBezTo>
                <a:cubicBezTo>
                  <a:pt x="111980" y="68878"/>
                  <a:pt x="105242" y="77890"/>
                  <a:pt x="95936" y="81430"/>
                </a:cubicBezTo>
                <a:lnTo>
                  <a:pt x="1925" y="81430"/>
                </a:lnTo>
                <a:close/>
                <a:moveTo>
                  <a:pt x="-5426606"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6" name="Freeform 1946"/>
          <p:cNvSpPr/>
          <p:nvPr/>
        </p:nvSpPr>
        <p:spPr>
          <a:xfrm>
            <a:off x="11474419" y="407355"/>
            <a:ext cx="97437" cy="81430"/>
          </a:xfrm>
          <a:custGeom>
            <a:avLst/>
            <a:gdLst/>
            <a:ahLst/>
            <a:cxnLst/>
            <a:rect l="0" t="0" r="0" b="0"/>
            <a:pathLst>
              <a:path w="97437" h="81430">
                <a:moveTo>
                  <a:pt x="0" y="0"/>
                </a:moveTo>
                <a:lnTo>
                  <a:pt x="0" y="15450"/>
                </a:lnTo>
                <a:lnTo>
                  <a:pt x="40330" y="15771"/>
                </a:lnTo>
                <a:lnTo>
                  <a:pt x="40330" y="81430"/>
                </a:lnTo>
                <a:lnTo>
                  <a:pt x="57107" y="81430"/>
                </a:lnTo>
                <a:lnTo>
                  <a:pt x="57107" y="15771"/>
                </a:lnTo>
                <a:lnTo>
                  <a:pt x="97437" y="15771"/>
                </a:lnTo>
                <a:lnTo>
                  <a:pt x="97437" y="0"/>
                </a:lnTo>
                <a:lnTo>
                  <a:pt x="0" y="0"/>
                </a:lnTo>
                <a:close/>
                <a:moveTo>
                  <a:pt x="-5023774"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7" name="Freeform 1947"/>
          <p:cNvSpPr/>
          <p:nvPr/>
        </p:nvSpPr>
        <p:spPr>
          <a:xfrm>
            <a:off x="11602397" y="407355"/>
            <a:ext cx="17452" cy="81430"/>
          </a:xfrm>
          <a:custGeom>
            <a:avLst/>
            <a:gdLst/>
            <a:ahLst/>
            <a:cxnLst/>
            <a:rect l="0" t="0" r="0" b="0"/>
            <a:pathLst>
              <a:path w="17452" h="81430">
                <a:moveTo>
                  <a:pt x="0" y="0"/>
                </a:moveTo>
                <a:lnTo>
                  <a:pt x="17452" y="0"/>
                </a:lnTo>
                <a:lnTo>
                  <a:pt x="17452" y="81430"/>
                </a:lnTo>
                <a:lnTo>
                  <a:pt x="0" y="81430"/>
                </a:lnTo>
                <a:close/>
                <a:moveTo>
                  <a:pt x="-5151752"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8" name="Freeform 1948"/>
          <p:cNvSpPr/>
          <p:nvPr/>
        </p:nvSpPr>
        <p:spPr>
          <a:xfrm>
            <a:off x="11337714" y="407355"/>
            <a:ext cx="111980" cy="81430"/>
          </a:xfrm>
          <a:custGeom>
            <a:avLst/>
            <a:gdLst/>
            <a:ahLst/>
            <a:cxnLst/>
            <a:rect l="0" t="0" r="0" b="0"/>
            <a:pathLst>
              <a:path w="111980" h="81430">
                <a:moveTo>
                  <a:pt x="1930" y="81430"/>
                </a:moveTo>
                <a:lnTo>
                  <a:pt x="1930" y="67591"/>
                </a:lnTo>
                <a:lnTo>
                  <a:pt x="86560" y="67591"/>
                </a:lnTo>
                <a:cubicBezTo>
                  <a:pt x="91386" y="67591"/>
                  <a:pt x="95570" y="64050"/>
                  <a:pt x="95570" y="58578"/>
                </a:cubicBezTo>
                <a:cubicBezTo>
                  <a:pt x="95570" y="53429"/>
                  <a:pt x="91386" y="49566"/>
                  <a:pt x="86560" y="49566"/>
                </a:cubicBezTo>
                <a:lnTo>
                  <a:pt x="25099" y="49566"/>
                </a:lnTo>
                <a:cubicBezTo>
                  <a:pt x="11262" y="49566"/>
                  <a:pt x="0" y="38301"/>
                  <a:pt x="0" y="24783"/>
                </a:cubicBezTo>
                <a:cubicBezTo>
                  <a:pt x="0" y="11265"/>
                  <a:pt x="11262" y="0"/>
                  <a:pt x="25099" y="0"/>
                </a:cubicBezTo>
                <a:lnTo>
                  <a:pt x="109085" y="0"/>
                </a:lnTo>
                <a:lnTo>
                  <a:pt x="109085" y="15771"/>
                </a:lnTo>
                <a:lnTo>
                  <a:pt x="25742" y="15771"/>
                </a:lnTo>
                <a:cubicBezTo>
                  <a:pt x="20915" y="15771"/>
                  <a:pt x="16410" y="19312"/>
                  <a:pt x="16410" y="24462"/>
                </a:cubicBezTo>
                <a:cubicBezTo>
                  <a:pt x="16410" y="29612"/>
                  <a:pt x="20594" y="33795"/>
                  <a:pt x="25742" y="33795"/>
                </a:cubicBezTo>
                <a:lnTo>
                  <a:pt x="86882" y="33795"/>
                </a:lnTo>
                <a:cubicBezTo>
                  <a:pt x="101039" y="33795"/>
                  <a:pt x="111980" y="45060"/>
                  <a:pt x="111980" y="58578"/>
                </a:cubicBezTo>
                <a:cubicBezTo>
                  <a:pt x="111980" y="68878"/>
                  <a:pt x="105546" y="77890"/>
                  <a:pt x="95892" y="81430"/>
                </a:cubicBezTo>
                <a:lnTo>
                  <a:pt x="1930" y="81430"/>
                </a:lnTo>
                <a:close/>
                <a:moveTo>
                  <a:pt x="-4968499"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9" name="Freeform 1949"/>
          <p:cNvSpPr/>
          <p:nvPr/>
        </p:nvSpPr>
        <p:spPr>
          <a:xfrm>
            <a:off x="11286814" y="407355"/>
            <a:ext cx="17451" cy="81430"/>
          </a:xfrm>
          <a:custGeom>
            <a:avLst/>
            <a:gdLst/>
            <a:ahLst/>
            <a:cxnLst/>
            <a:rect l="0" t="0" r="0" b="0"/>
            <a:pathLst>
              <a:path w="17451" h="81430">
                <a:moveTo>
                  <a:pt x="0" y="0"/>
                </a:moveTo>
                <a:lnTo>
                  <a:pt x="17451" y="0"/>
                </a:lnTo>
                <a:lnTo>
                  <a:pt x="17451" y="81430"/>
                </a:lnTo>
                <a:lnTo>
                  <a:pt x="0" y="81430"/>
                </a:lnTo>
                <a:close/>
                <a:moveTo>
                  <a:pt x="-4836169"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0" name="Freeform 1950"/>
          <p:cNvSpPr/>
          <p:nvPr/>
        </p:nvSpPr>
        <p:spPr>
          <a:xfrm>
            <a:off x="10872337" y="407355"/>
            <a:ext cx="106164" cy="81430"/>
          </a:xfrm>
          <a:custGeom>
            <a:avLst/>
            <a:gdLst/>
            <a:ahLst/>
            <a:cxnLst/>
            <a:rect l="0" t="0" r="0" b="0"/>
            <a:pathLst>
              <a:path w="106164" h="81430">
                <a:moveTo>
                  <a:pt x="0" y="0"/>
                </a:moveTo>
                <a:lnTo>
                  <a:pt x="322" y="81430"/>
                </a:lnTo>
                <a:lnTo>
                  <a:pt x="106164" y="81430"/>
                </a:lnTo>
                <a:lnTo>
                  <a:pt x="106164" y="67591"/>
                </a:lnTo>
                <a:lnTo>
                  <a:pt x="17051" y="67591"/>
                </a:lnTo>
                <a:lnTo>
                  <a:pt x="17051" y="0"/>
                </a:lnTo>
                <a:lnTo>
                  <a:pt x="0" y="0"/>
                </a:lnTo>
                <a:close/>
                <a:moveTo>
                  <a:pt x="-4421692"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1" name="Freeform 1951"/>
          <p:cNvSpPr/>
          <p:nvPr/>
        </p:nvSpPr>
        <p:spPr>
          <a:xfrm>
            <a:off x="11000316" y="407355"/>
            <a:ext cx="106164" cy="81430"/>
          </a:xfrm>
          <a:custGeom>
            <a:avLst/>
            <a:gdLst/>
            <a:ahLst/>
            <a:cxnLst/>
            <a:rect l="0" t="0" r="0" b="0"/>
            <a:pathLst>
              <a:path w="106164" h="81430">
                <a:moveTo>
                  <a:pt x="8582" y="81430"/>
                </a:moveTo>
                <a:cubicBezTo>
                  <a:pt x="3497" y="79177"/>
                  <a:pt x="0" y="74028"/>
                  <a:pt x="0" y="68234"/>
                </a:cubicBezTo>
                <a:lnTo>
                  <a:pt x="0" y="14484"/>
                </a:lnTo>
                <a:cubicBezTo>
                  <a:pt x="0" y="6438"/>
                  <a:pt x="6357" y="0"/>
                  <a:pt x="14303" y="0"/>
                </a:cubicBezTo>
                <a:lnTo>
                  <a:pt x="33375" y="0"/>
                </a:lnTo>
                <a:lnTo>
                  <a:pt x="69293" y="0"/>
                </a:lnTo>
                <a:lnTo>
                  <a:pt x="92179" y="0"/>
                </a:lnTo>
                <a:cubicBezTo>
                  <a:pt x="99808" y="0"/>
                  <a:pt x="106164" y="6438"/>
                  <a:pt x="106164" y="14484"/>
                </a:cubicBezTo>
                <a:lnTo>
                  <a:pt x="106164" y="68234"/>
                </a:lnTo>
                <a:cubicBezTo>
                  <a:pt x="106164" y="74028"/>
                  <a:pt x="102985" y="79177"/>
                  <a:pt x="97900" y="81430"/>
                </a:cubicBezTo>
                <a:lnTo>
                  <a:pt x="8582" y="81430"/>
                </a:lnTo>
                <a:close/>
                <a:moveTo>
                  <a:pt x="-4631101" y="6450645"/>
                </a:moveTo>
                <a:moveTo>
                  <a:pt x="33375" y="15450"/>
                </a:moveTo>
                <a:lnTo>
                  <a:pt x="24157" y="15450"/>
                </a:lnTo>
                <a:cubicBezTo>
                  <a:pt x="20025" y="15450"/>
                  <a:pt x="16846" y="18990"/>
                  <a:pt x="16846" y="23174"/>
                </a:cubicBezTo>
                <a:lnTo>
                  <a:pt x="16846" y="59866"/>
                </a:lnTo>
                <a:cubicBezTo>
                  <a:pt x="16846" y="64050"/>
                  <a:pt x="20025" y="67591"/>
                  <a:pt x="24157" y="67591"/>
                </a:cubicBezTo>
                <a:lnTo>
                  <a:pt x="33375" y="67591"/>
                </a:lnTo>
                <a:lnTo>
                  <a:pt x="69611" y="67591"/>
                </a:lnTo>
                <a:lnTo>
                  <a:pt x="82325" y="67591"/>
                </a:lnTo>
                <a:cubicBezTo>
                  <a:pt x="86457" y="67591"/>
                  <a:pt x="89636" y="64050"/>
                  <a:pt x="89636" y="59866"/>
                </a:cubicBezTo>
                <a:lnTo>
                  <a:pt x="89636" y="23174"/>
                </a:lnTo>
                <a:cubicBezTo>
                  <a:pt x="89636" y="18990"/>
                  <a:pt x="86457" y="15450"/>
                  <a:pt x="82325" y="15450"/>
                </a:cubicBezTo>
                <a:lnTo>
                  <a:pt x="69611" y="15450"/>
                </a:lnTo>
                <a:lnTo>
                  <a:pt x="33375" y="15450"/>
                </a:lnTo>
                <a:close/>
                <a:moveTo>
                  <a:pt x="-4565121"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2" name="Freeform 1952"/>
          <p:cNvSpPr/>
          <p:nvPr/>
        </p:nvSpPr>
        <p:spPr>
          <a:xfrm>
            <a:off x="11138476" y="407355"/>
            <a:ext cx="109072" cy="81430"/>
          </a:xfrm>
          <a:custGeom>
            <a:avLst/>
            <a:gdLst/>
            <a:ahLst/>
            <a:cxnLst/>
            <a:rect l="0" t="0" r="0" b="0"/>
            <a:pathLst>
              <a:path w="109072" h="81430">
                <a:moveTo>
                  <a:pt x="37979" y="67591"/>
                </a:moveTo>
                <a:lnTo>
                  <a:pt x="55509" y="67591"/>
                </a:lnTo>
                <a:lnTo>
                  <a:pt x="84400" y="67591"/>
                </a:lnTo>
                <a:cubicBezTo>
                  <a:pt x="88620" y="67591"/>
                  <a:pt x="91867" y="64050"/>
                  <a:pt x="91867" y="59866"/>
                </a:cubicBezTo>
                <a:lnTo>
                  <a:pt x="91867" y="56004"/>
                </a:lnTo>
                <a:cubicBezTo>
                  <a:pt x="91867" y="51819"/>
                  <a:pt x="88620" y="48280"/>
                  <a:pt x="84400" y="48280"/>
                </a:cubicBezTo>
                <a:lnTo>
                  <a:pt x="42849" y="48280"/>
                </a:lnTo>
                <a:lnTo>
                  <a:pt x="42849" y="32509"/>
                </a:lnTo>
                <a:lnTo>
                  <a:pt x="94464" y="32509"/>
                </a:lnTo>
                <a:cubicBezTo>
                  <a:pt x="102254" y="32509"/>
                  <a:pt x="109072" y="39268"/>
                  <a:pt x="109072" y="47313"/>
                </a:cubicBezTo>
                <a:lnTo>
                  <a:pt x="109072" y="68234"/>
                </a:lnTo>
                <a:cubicBezTo>
                  <a:pt x="109072" y="74028"/>
                  <a:pt x="105500" y="79177"/>
                  <a:pt x="100307" y="81430"/>
                </a:cubicBezTo>
                <a:lnTo>
                  <a:pt x="8439" y="81430"/>
                </a:lnTo>
                <a:cubicBezTo>
                  <a:pt x="3247" y="79177"/>
                  <a:pt x="0" y="74028"/>
                  <a:pt x="0" y="68234"/>
                </a:cubicBezTo>
                <a:lnTo>
                  <a:pt x="0" y="14484"/>
                </a:lnTo>
                <a:cubicBezTo>
                  <a:pt x="0" y="6438"/>
                  <a:pt x="6492" y="0"/>
                  <a:pt x="14282" y="0"/>
                </a:cubicBezTo>
                <a:lnTo>
                  <a:pt x="108746" y="0"/>
                </a:lnTo>
                <a:lnTo>
                  <a:pt x="108746" y="15450"/>
                </a:lnTo>
                <a:lnTo>
                  <a:pt x="24346" y="15450"/>
                </a:lnTo>
                <a:cubicBezTo>
                  <a:pt x="20126" y="15450"/>
                  <a:pt x="16880" y="18990"/>
                  <a:pt x="16880" y="23174"/>
                </a:cubicBezTo>
                <a:lnTo>
                  <a:pt x="16880" y="59866"/>
                </a:lnTo>
                <a:cubicBezTo>
                  <a:pt x="16880" y="64050"/>
                  <a:pt x="20126" y="67591"/>
                  <a:pt x="24346" y="67591"/>
                </a:cubicBezTo>
                <a:lnTo>
                  <a:pt x="37979" y="67591"/>
                </a:lnTo>
                <a:close/>
                <a:moveTo>
                  <a:pt x="-4755422"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3" name="Freeform 1953"/>
          <p:cNvSpPr/>
          <p:nvPr/>
        </p:nvSpPr>
        <p:spPr>
          <a:xfrm>
            <a:off x="2" y="3624653"/>
            <a:ext cx="12191998" cy="3233348"/>
          </a:xfrm>
          <a:custGeom>
            <a:avLst/>
            <a:gdLst/>
            <a:ahLst/>
            <a:cxnLst/>
            <a:rect l="0" t="0" r="0" b="0"/>
            <a:pathLst>
              <a:path w="12191998" h="3233347">
                <a:moveTo>
                  <a:pt x="0" y="0"/>
                </a:moveTo>
                <a:lnTo>
                  <a:pt x="12191998" y="0"/>
                </a:lnTo>
                <a:lnTo>
                  <a:pt x="12191998" y="3233347"/>
                </a:lnTo>
                <a:lnTo>
                  <a:pt x="0" y="3233347"/>
                </a:lnTo>
                <a:close/>
                <a:moveTo>
                  <a:pt x="3233347" y="3233347"/>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ctr" defTabSz="914400" rtl="0" eaLnBrk="1" fontAlgn="auto" latinLnBrk="0" hangingPunct="1">
              <a:lnSpc>
                <a:spcPct val="100000"/>
              </a:lnSpc>
              <a:spcBef>
                <a:spcPts val="0"/>
              </a:spcBef>
              <a:spcAft>
                <a:spcPts val="0"/>
              </a:spcAft>
              <a:buClr>
                <a:srgbClr val="167D86"/>
              </a:buClr>
              <a:buSzTx/>
              <a:buFontTx/>
              <a:buNone/>
              <a:tabLst/>
              <a:defRPr/>
            </a:pPr>
            <a:endParaRPr kumimoji="0" lang="de-DE" sz="18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DB Head"/>
              <a:ea typeface="+mn-ea"/>
              <a:cs typeface="+mn-cs"/>
            </a:endParaRPr>
          </a:p>
        </p:txBody>
      </p:sp>
      <p:sp>
        <p:nvSpPr>
          <p:cNvPr id="1954" name="Freeform 1954"/>
          <p:cNvSpPr/>
          <p:nvPr/>
        </p:nvSpPr>
        <p:spPr>
          <a:xfrm flipV="1">
            <a:off x="0" y="3624653"/>
            <a:ext cx="12191999" cy="3233348"/>
          </a:xfrm>
          <a:custGeom>
            <a:avLst/>
            <a:gdLst/>
            <a:ahLst/>
            <a:cxnLst/>
            <a:rect l="0" t="0" r="0" b="0"/>
            <a:pathLst>
              <a:path w="12191999" h="3233348">
                <a:moveTo>
                  <a:pt x="0" y="3233348"/>
                </a:moveTo>
                <a:lnTo>
                  <a:pt x="12191999" y="3233348"/>
                </a:lnTo>
                <a:lnTo>
                  <a:pt x="12191999" y="0"/>
                </a:lnTo>
                <a:lnTo>
                  <a:pt x="0" y="0"/>
                </a:lnTo>
                <a:close/>
                <a:moveTo>
                  <a:pt x="0" y="3233348"/>
                </a:moveTo>
              </a:path>
            </a:pathLst>
          </a:custGeom>
          <a:noFill/>
          <a:ln w="9525" cap="flat" cmpd="sng">
            <a:solidFill>
              <a:srgbClr val="FFFFFF">
                <a:alpha val="100000"/>
              </a:srgbClr>
            </a:solidFill>
            <a:round/>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6" name="Freeform 1956"/>
          <p:cNvSpPr/>
          <p:nvPr/>
        </p:nvSpPr>
        <p:spPr>
          <a:xfrm>
            <a:off x="10673098" y="304112"/>
            <a:ext cx="139613" cy="65437"/>
          </a:xfrm>
          <a:custGeom>
            <a:avLst/>
            <a:gdLst/>
            <a:ahLst/>
            <a:cxnLst/>
            <a:rect l="0" t="0" r="0" b="0"/>
            <a:pathLst>
              <a:path w="139613" h="65437">
                <a:moveTo>
                  <a:pt x="69485" y="65437"/>
                </a:moveTo>
                <a:lnTo>
                  <a:pt x="139613" y="0"/>
                </a:lnTo>
                <a:lnTo>
                  <a:pt x="70450" y="0"/>
                </a:lnTo>
                <a:lnTo>
                  <a:pt x="0" y="65437"/>
                </a:lnTo>
                <a:lnTo>
                  <a:pt x="69485" y="65437"/>
                </a:lnTo>
                <a:close/>
                <a:moveTo>
                  <a:pt x="-4184647" y="6553888"/>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7" name="Freeform 1957"/>
          <p:cNvSpPr/>
          <p:nvPr/>
        </p:nvSpPr>
        <p:spPr>
          <a:xfrm>
            <a:off x="10607654" y="382635"/>
            <a:ext cx="203602" cy="47986"/>
          </a:xfrm>
          <a:custGeom>
            <a:avLst/>
            <a:gdLst/>
            <a:ahLst/>
            <a:cxnLst/>
            <a:rect l="0" t="0" r="0" b="0"/>
            <a:pathLst>
              <a:path w="203602" h="47986">
                <a:moveTo>
                  <a:pt x="152942" y="47986"/>
                </a:moveTo>
                <a:lnTo>
                  <a:pt x="203602" y="0"/>
                </a:lnTo>
                <a:lnTo>
                  <a:pt x="50980" y="0"/>
                </a:lnTo>
                <a:lnTo>
                  <a:pt x="0" y="47986"/>
                </a:lnTo>
                <a:lnTo>
                  <a:pt x="152942" y="47986"/>
                </a:lnTo>
                <a:close/>
                <a:moveTo>
                  <a:pt x="-4180275" y="647536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8" name="Freeform 1958"/>
          <p:cNvSpPr/>
          <p:nvPr/>
        </p:nvSpPr>
        <p:spPr>
          <a:xfrm>
            <a:off x="10585841" y="243039"/>
            <a:ext cx="247231" cy="245746"/>
          </a:xfrm>
          <a:custGeom>
            <a:avLst/>
            <a:gdLst/>
            <a:ahLst/>
            <a:cxnLst/>
            <a:rect l="0" t="0" r="0" b="0"/>
            <a:pathLst>
              <a:path w="247231" h="245746">
                <a:moveTo>
                  <a:pt x="0" y="245746"/>
                </a:moveTo>
                <a:lnTo>
                  <a:pt x="247231" y="245746"/>
                </a:lnTo>
                <a:lnTo>
                  <a:pt x="247231" y="0"/>
                </a:lnTo>
                <a:lnTo>
                  <a:pt x="0" y="0"/>
                </a:lnTo>
                <a:lnTo>
                  <a:pt x="0" y="245746"/>
                </a:lnTo>
                <a:close/>
                <a:moveTo>
                  <a:pt x="-4216626" y="6614961"/>
                </a:moveTo>
                <a:moveTo>
                  <a:pt x="14164" y="14191"/>
                </a:moveTo>
                <a:lnTo>
                  <a:pt x="233066" y="14191"/>
                </a:lnTo>
                <a:lnTo>
                  <a:pt x="233066" y="233491"/>
                </a:lnTo>
                <a:lnTo>
                  <a:pt x="14164" y="233491"/>
                </a:lnTo>
                <a:lnTo>
                  <a:pt x="14164" y="14191"/>
                </a:lnTo>
                <a:close/>
                <a:moveTo>
                  <a:pt x="-3985071"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9" name="Freeform 1959"/>
          <p:cNvSpPr/>
          <p:nvPr/>
        </p:nvSpPr>
        <p:spPr>
          <a:xfrm>
            <a:off x="11049761" y="243039"/>
            <a:ext cx="159974" cy="123600"/>
          </a:xfrm>
          <a:custGeom>
            <a:avLst/>
            <a:gdLst/>
            <a:ahLst/>
            <a:cxnLst/>
            <a:rect l="0" t="0" r="0" b="0"/>
            <a:pathLst>
              <a:path w="159974" h="123600">
                <a:moveTo>
                  <a:pt x="0" y="0"/>
                </a:moveTo>
                <a:lnTo>
                  <a:pt x="31160" y="0"/>
                </a:lnTo>
                <a:lnTo>
                  <a:pt x="31160" y="46917"/>
                </a:lnTo>
                <a:lnTo>
                  <a:pt x="128493" y="46917"/>
                </a:lnTo>
                <a:lnTo>
                  <a:pt x="128493" y="0"/>
                </a:lnTo>
                <a:lnTo>
                  <a:pt x="159974" y="0"/>
                </a:lnTo>
                <a:lnTo>
                  <a:pt x="159974" y="123600"/>
                </a:lnTo>
                <a:lnTo>
                  <a:pt x="128493" y="123600"/>
                </a:lnTo>
                <a:lnTo>
                  <a:pt x="128493" y="77008"/>
                </a:lnTo>
                <a:lnTo>
                  <a:pt x="31160" y="77008"/>
                </a:lnTo>
                <a:lnTo>
                  <a:pt x="31160" y="123600"/>
                </a:lnTo>
                <a:lnTo>
                  <a:pt x="0" y="123600"/>
                </a:lnTo>
                <a:lnTo>
                  <a:pt x="0" y="0"/>
                </a:lnTo>
                <a:close/>
                <a:moveTo>
                  <a:pt x="-4434800"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0" name="Freeform 1960"/>
          <p:cNvSpPr/>
          <p:nvPr/>
        </p:nvSpPr>
        <p:spPr>
          <a:xfrm>
            <a:off x="11227187" y="243039"/>
            <a:ext cx="161427" cy="123600"/>
          </a:xfrm>
          <a:custGeom>
            <a:avLst/>
            <a:gdLst/>
            <a:ahLst/>
            <a:cxnLst/>
            <a:rect l="0" t="0" r="0" b="0"/>
            <a:pathLst>
              <a:path w="161427" h="123600">
                <a:moveTo>
                  <a:pt x="161427" y="0"/>
                </a:moveTo>
                <a:lnTo>
                  <a:pt x="0" y="0"/>
                </a:lnTo>
                <a:lnTo>
                  <a:pt x="0" y="123600"/>
                </a:lnTo>
                <a:lnTo>
                  <a:pt x="161427" y="123600"/>
                </a:lnTo>
                <a:lnTo>
                  <a:pt x="161427" y="94156"/>
                </a:lnTo>
                <a:lnTo>
                  <a:pt x="30946" y="94156"/>
                </a:lnTo>
                <a:lnTo>
                  <a:pt x="30946" y="77008"/>
                </a:lnTo>
                <a:lnTo>
                  <a:pt x="154409" y="77008"/>
                </a:lnTo>
                <a:lnTo>
                  <a:pt x="154409" y="46917"/>
                </a:lnTo>
                <a:lnTo>
                  <a:pt x="30946" y="46917"/>
                </a:lnTo>
                <a:lnTo>
                  <a:pt x="30946" y="29767"/>
                </a:lnTo>
                <a:lnTo>
                  <a:pt x="161427" y="29767"/>
                </a:lnTo>
                <a:lnTo>
                  <a:pt x="161427" y="0"/>
                </a:lnTo>
                <a:close/>
                <a:moveTo>
                  <a:pt x="-4612226"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1" name="Freeform 1961"/>
          <p:cNvSpPr/>
          <p:nvPr/>
        </p:nvSpPr>
        <p:spPr>
          <a:xfrm>
            <a:off x="11403158" y="243039"/>
            <a:ext cx="161427" cy="123600"/>
          </a:xfrm>
          <a:custGeom>
            <a:avLst/>
            <a:gdLst/>
            <a:ahLst/>
            <a:cxnLst/>
            <a:rect l="0" t="0" r="0" b="0"/>
            <a:pathLst>
              <a:path w="161427" h="123600">
                <a:moveTo>
                  <a:pt x="125163" y="123600"/>
                </a:moveTo>
                <a:lnTo>
                  <a:pt x="31130" y="38180"/>
                </a:lnTo>
                <a:lnTo>
                  <a:pt x="31130" y="123600"/>
                </a:lnTo>
                <a:lnTo>
                  <a:pt x="0" y="123600"/>
                </a:lnTo>
                <a:lnTo>
                  <a:pt x="0" y="324"/>
                </a:lnTo>
                <a:lnTo>
                  <a:pt x="36906" y="324"/>
                </a:lnTo>
                <a:lnTo>
                  <a:pt x="130297" y="85097"/>
                </a:lnTo>
                <a:lnTo>
                  <a:pt x="130297" y="0"/>
                </a:lnTo>
                <a:lnTo>
                  <a:pt x="161427" y="0"/>
                </a:lnTo>
                <a:lnTo>
                  <a:pt x="161427" y="123600"/>
                </a:lnTo>
                <a:lnTo>
                  <a:pt x="125163" y="123600"/>
                </a:lnTo>
                <a:close/>
                <a:moveTo>
                  <a:pt x="-4911797"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2" name="Freeform 1962"/>
          <p:cNvSpPr/>
          <p:nvPr/>
        </p:nvSpPr>
        <p:spPr>
          <a:xfrm>
            <a:off x="11573312" y="243039"/>
            <a:ext cx="161426" cy="123600"/>
          </a:xfrm>
          <a:custGeom>
            <a:avLst/>
            <a:gdLst/>
            <a:ahLst/>
            <a:cxnLst/>
            <a:rect l="0" t="0" r="0" b="0"/>
            <a:pathLst>
              <a:path w="161426" h="123600">
                <a:moveTo>
                  <a:pt x="161426" y="0"/>
                </a:moveTo>
                <a:lnTo>
                  <a:pt x="161426" y="91891"/>
                </a:lnTo>
                <a:cubicBezTo>
                  <a:pt x="161426" y="109687"/>
                  <a:pt x="147361" y="123600"/>
                  <a:pt x="129461" y="123600"/>
                </a:cubicBezTo>
                <a:lnTo>
                  <a:pt x="31965" y="123600"/>
                </a:lnTo>
                <a:cubicBezTo>
                  <a:pt x="14383" y="123600"/>
                  <a:pt x="0" y="109687"/>
                  <a:pt x="0" y="91891"/>
                </a:cubicBezTo>
                <a:lnTo>
                  <a:pt x="0" y="0"/>
                </a:lnTo>
                <a:lnTo>
                  <a:pt x="31006" y="0"/>
                </a:lnTo>
                <a:lnTo>
                  <a:pt x="31006" y="83802"/>
                </a:lnTo>
                <a:cubicBezTo>
                  <a:pt x="31006" y="89302"/>
                  <a:pt x="35480" y="94156"/>
                  <a:pt x="41235" y="94156"/>
                </a:cubicBezTo>
                <a:lnTo>
                  <a:pt x="120190" y="94156"/>
                </a:lnTo>
                <a:cubicBezTo>
                  <a:pt x="125944" y="94156"/>
                  <a:pt x="130420" y="89302"/>
                  <a:pt x="130420" y="83802"/>
                </a:cubicBezTo>
                <a:lnTo>
                  <a:pt x="130420" y="0"/>
                </a:lnTo>
                <a:lnTo>
                  <a:pt x="161426" y="0"/>
                </a:lnTo>
                <a:close/>
                <a:moveTo>
                  <a:pt x="-4958351"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3" name="Freeform 1963"/>
          <p:cNvSpPr/>
          <p:nvPr/>
        </p:nvSpPr>
        <p:spPr>
          <a:xfrm>
            <a:off x="11747827" y="243039"/>
            <a:ext cx="162881" cy="123600"/>
          </a:xfrm>
          <a:custGeom>
            <a:avLst/>
            <a:gdLst/>
            <a:ahLst/>
            <a:cxnLst/>
            <a:rect l="0" t="0" r="0" b="0"/>
            <a:pathLst>
              <a:path w="162881" h="123600">
                <a:moveTo>
                  <a:pt x="124086" y="123600"/>
                </a:moveTo>
                <a:cubicBezTo>
                  <a:pt x="145567" y="123600"/>
                  <a:pt x="162881" y="106775"/>
                  <a:pt x="162881" y="85421"/>
                </a:cubicBezTo>
                <a:cubicBezTo>
                  <a:pt x="162881" y="64389"/>
                  <a:pt x="145567" y="46917"/>
                  <a:pt x="124086" y="46917"/>
                </a:cubicBezTo>
                <a:lnTo>
                  <a:pt x="39438" y="46917"/>
                </a:lnTo>
                <a:cubicBezTo>
                  <a:pt x="34628" y="46917"/>
                  <a:pt x="30460" y="43034"/>
                  <a:pt x="30460" y="38180"/>
                </a:cubicBezTo>
                <a:cubicBezTo>
                  <a:pt x="30460" y="33328"/>
                  <a:pt x="34628" y="29767"/>
                  <a:pt x="39438" y="29767"/>
                </a:cubicBezTo>
                <a:lnTo>
                  <a:pt x="158713" y="29767"/>
                </a:lnTo>
                <a:lnTo>
                  <a:pt x="158713" y="0"/>
                </a:lnTo>
                <a:lnTo>
                  <a:pt x="38796" y="0"/>
                </a:lnTo>
                <a:cubicBezTo>
                  <a:pt x="17314" y="0"/>
                  <a:pt x="0" y="17149"/>
                  <a:pt x="0" y="38504"/>
                </a:cubicBezTo>
                <a:cubicBezTo>
                  <a:pt x="0" y="59535"/>
                  <a:pt x="17314" y="77008"/>
                  <a:pt x="38796" y="77008"/>
                </a:cubicBezTo>
                <a:lnTo>
                  <a:pt x="123444" y="77008"/>
                </a:lnTo>
                <a:cubicBezTo>
                  <a:pt x="128574" y="77008"/>
                  <a:pt x="132422" y="80891"/>
                  <a:pt x="132422" y="85745"/>
                </a:cubicBezTo>
                <a:cubicBezTo>
                  <a:pt x="132422" y="90597"/>
                  <a:pt x="128574" y="94156"/>
                  <a:pt x="123444" y="94156"/>
                </a:cubicBezTo>
                <a:lnTo>
                  <a:pt x="2565" y="94156"/>
                </a:lnTo>
                <a:lnTo>
                  <a:pt x="2565" y="123600"/>
                </a:lnTo>
                <a:lnTo>
                  <a:pt x="124086" y="123600"/>
                </a:lnTo>
                <a:close/>
                <a:moveTo>
                  <a:pt x="-5256466"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4" name="Freeform 1964"/>
          <p:cNvSpPr/>
          <p:nvPr/>
        </p:nvSpPr>
        <p:spPr>
          <a:xfrm>
            <a:off x="10873792" y="243039"/>
            <a:ext cx="161427" cy="123600"/>
          </a:xfrm>
          <a:custGeom>
            <a:avLst/>
            <a:gdLst/>
            <a:ahLst/>
            <a:cxnLst/>
            <a:rect l="0" t="0" r="0" b="0"/>
            <a:pathLst>
              <a:path w="161427" h="123600">
                <a:moveTo>
                  <a:pt x="30994" y="46917"/>
                </a:moveTo>
                <a:lnTo>
                  <a:pt x="30994" y="29767"/>
                </a:lnTo>
                <a:lnTo>
                  <a:pt x="121394" y="29767"/>
                </a:lnTo>
                <a:cubicBezTo>
                  <a:pt x="126236" y="29767"/>
                  <a:pt x="130109" y="33652"/>
                  <a:pt x="130109" y="38504"/>
                </a:cubicBezTo>
                <a:cubicBezTo>
                  <a:pt x="130109" y="43358"/>
                  <a:pt x="126236" y="46917"/>
                  <a:pt x="121394" y="46917"/>
                </a:cubicBezTo>
                <a:lnTo>
                  <a:pt x="30994" y="46917"/>
                </a:lnTo>
                <a:close/>
                <a:moveTo>
                  <a:pt x="-4305748" y="6614961"/>
                </a:moveTo>
                <a:moveTo>
                  <a:pt x="30994" y="77008"/>
                </a:moveTo>
                <a:lnTo>
                  <a:pt x="30994" y="123600"/>
                </a:lnTo>
                <a:lnTo>
                  <a:pt x="0" y="123600"/>
                </a:lnTo>
                <a:lnTo>
                  <a:pt x="0" y="0"/>
                </a:lnTo>
                <a:lnTo>
                  <a:pt x="122362" y="0"/>
                </a:lnTo>
                <a:cubicBezTo>
                  <a:pt x="143993" y="0"/>
                  <a:pt x="161427" y="17149"/>
                  <a:pt x="161427" y="38504"/>
                </a:cubicBezTo>
                <a:cubicBezTo>
                  <a:pt x="161427" y="59535"/>
                  <a:pt x="143993" y="77008"/>
                  <a:pt x="122362" y="77008"/>
                </a:cubicBezTo>
                <a:lnTo>
                  <a:pt x="112676" y="77008"/>
                </a:lnTo>
                <a:lnTo>
                  <a:pt x="159812" y="123600"/>
                </a:lnTo>
                <a:lnTo>
                  <a:pt x="116227" y="123600"/>
                </a:lnTo>
                <a:lnTo>
                  <a:pt x="68767" y="77008"/>
                </a:lnTo>
                <a:lnTo>
                  <a:pt x="30994" y="77008"/>
                </a:lnTo>
                <a:close/>
                <a:moveTo>
                  <a:pt x="-4335839"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5" name="Freeform 1965"/>
          <p:cNvSpPr/>
          <p:nvPr/>
        </p:nvSpPr>
        <p:spPr>
          <a:xfrm>
            <a:off x="11656208" y="407355"/>
            <a:ext cx="107618" cy="81430"/>
          </a:xfrm>
          <a:custGeom>
            <a:avLst/>
            <a:gdLst/>
            <a:ahLst/>
            <a:cxnLst/>
            <a:rect l="0" t="0" r="0" b="0"/>
            <a:pathLst>
              <a:path w="107618" h="81430">
                <a:moveTo>
                  <a:pt x="8700" y="81430"/>
                </a:moveTo>
                <a:cubicBezTo>
                  <a:pt x="3543" y="79177"/>
                  <a:pt x="0" y="74028"/>
                  <a:pt x="0" y="68234"/>
                </a:cubicBezTo>
                <a:lnTo>
                  <a:pt x="0" y="14484"/>
                </a:lnTo>
                <a:cubicBezTo>
                  <a:pt x="0" y="6438"/>
                  <a:pt x="6444" y="0"/>
                  <a:pt x="14499" y="0"/>
                </a:cubicBezTo>
                <a:lnTo>
                  <a:pt x="107618" y="0"/>
                </a:lnTo>
                <a:lnTo>
                  <a:pt x="107618" y="15450"/>
                </a:lnTo>
                <a:lnTo>
                  <a:pt x="24487" y="15450"/>
                </a:lnTo>
                <a:cubicBezTo>
                  <a:pt x="20298" y="15450"/>
                  <a:pt x="17077" y="18990"/>
                  <a:pt x="17077" y="23174"/>
                </a:cubicBezTo>
                <a:lnTo>
                  <a:pt x="17077" y="59866"/>
                </a:lnTo>
                <a:cubicBezTo>
                  <a:pt x="17077" y="64050"/>
                  <a:pt x="20298" y="67591"/>
                  <a:pt x="24487" y="67591"/>
                </a:cubicBezTo>
                <a:lnTo>
                  <a:pt x="107618" y="67591"/>
                </a:lnTo>
                <a:lnTo>
                  <a:pt x="107618" y="81430"/>
                </a:lnTo>
                <a:lnTo>
                  <a:pt x="8700" y="81430"/>
                </a:lnTo>
                <a:close/>
                <a:moveTo>
                  <a:pt x="-5286993"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6" name="Freeform 1966"/>
          <p:cNvSpPr/>
          <p:nvPr/>
        </p:nvSpPr>
        <p:spPr>
          <a:xfrm>
            <a:off x="11795821" y="407355"/>
            <a:ext cx="111980" cy="81430"/>
          </a:xfrm>
          <a:custGeom>
            <a:avLst/>
            <a:gdLst/>
            <a:ahLst/>
            <a:cxnLst/>
            <a:rect l="0" t="0" r="0" b="0"/>
            <a:pathLst>
              <a:path w="111980" h="81430">
                <a:moveTo>
                  <a:pt x="1925" y="81430"/>
                </a:moveTo>
                <a:lnTo>
                  <a:pt x="1925" y="67591"/>
                </a:lnTo>
                <a:lnTo>
                  <a:pt x="86311" y="67591"/>
                </a:lnTo>
                <a:cubicBezTo>
                  <a:pt x="91124" y="67591"/>
                  <a:pt x="95616" y="64050"/>
                  <a:pt x="95616" y="58578"/>
                </a:cubicBezTo>
                <a:cubicBezTo>
                  <a:pt x="95616" y="53429"/>
                  <a:pt x="91444" y="49566"/>
                  <a:pt x="86311" y="49566"/>
                </a:cubicBezTo>
                <a:lnTo>
                  <a:pt x="25348" y="49566"/>
                </a:lnTo>
                <a:cubicBezTo>
                  <a:pt x="11230" y="49566"/>
                  <a:pt x="0" y="38301"/>
                  <a:pt x="0" y="24783"/>
                </a:cubicBezTo>
                <a:cubicBezTo>
                  <a:pt x="0" y="11265"/>
                  <a:pt x="11230" y="0"/>
                  <a:pt x="25348" y="0"/>
                </a:cubicBezTo>
                <a:lnTo>
                  <a:pt x="108771" y="0"/>
                </a:lnTo>
                <a:lnTo>
                  <a:pt x="108771" y="15771"/>
                </a:lnTo>
                <a:lnTo>
                  <a:pt x="25669" y="15771"/>
                </a:lnTo>
                <a:cubicBezTo>
                  <a:pt x="20856" y="15771"/>
                  <a:pt x="16364" y="19312"/>
                  <a:pt x="16364" y="24462"/>
                </a:cubicBezTo>
                <a:cubicBezTo>
                  <a:pt x="16364" y="29612"/>
                  <a:pt x="20856" y="33795"/>
                  <a:pt x="25669" y="33795"/>
                </a:cubicBezTo>
                <a:lnTo>
                  <a:pt x="86952" y="33795"/>
                </a:lnTo>
                <a:cubicBezTo>
                  <a:pt x="100750" y="33795"/>
                  <a:pt x="111980" y="45060"/>
                  <a:pt x="111980" y="58578"/>
                </a:cubicBezTo>
                <a:cubicBezTo>
                  <a:pt x="111980" y="68878"/>
                  <a:pt x="105242" y="77890"/>
                  <a:pt x="95936" y="81430"/>
                </a:cubicBezTo>
                <a:lnTo>
                  <a:pt x="1925" y="81430"/>
                </a:lnTo>
                <a:close/>
                <a:moveTo>
                  <a:pt x="-5426606"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7" name="Freeform 1967"/>
          <p:cNvSpPr/>
          <p:nvPr/>
        </p:nvSpPr>
        <p:spPr>
          <a:xfrm>
            <a:off x="11474419" y="407355"/>
            <a:ext cx="97437" cy="81430"/>
          </a:xfrm>
          <a:custGeom>
            <a:avLst/>
            <a:gdLst/>
            <a:ahLst/>
            <a:cxnLst/>
            <a:rect l="0" t="0" r="0" b="0"/>
            <a:pathLst>
              <a:path w="97437" h="81430">
                <a:moveTo>
                  <a:pt x="0" y="0"/>
                </a:moveTo>
                <a:lnTo>
                  <a:pt x="0" y="15450"/>
                </a:lnTo>
                <a:lnTo>
                  <a:pt x="40330" y="15771"/>
                </a:lnTo>
                <a:lnTo>
                  <a:pt x="40330" y="81430"/>
                </a:lnTo>
                <a:lnTo>
                  <a:pt x="57107" y="81430"/>
                </a:lnTo>
                <a:lnTo>
                  <a:pt x="57107" y="15771"/>
                </a:lnTo>
                <a:lnTo>
                  <a:pt x="97437" y="15771"/>
                </a:lnTo>
                <a:lnTo>
                  <a:pt x="97437" y="0"/>
                </a:lnTo>
                <a:lnTo>
                  <a:pt x="0" y="0"/>
                </a:lnTo>
                <a:close/>
                <a:moveTo>
                  <a:pt x="-5023774"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8" name="Freeform 1968"/>
          <p:cNvSpPr/>
          <p:nvPr/>
        </p:nvSpPr>
        <p:spPr>
          <a:xfrm>
            <a:off x="11602397" y="407355"/>
            <a:ext cx="17452" cy="81430"/>
          </a:xfrm>
          <a:custGeom>
            <a:avLst/>
            <a:gdLst/>
            <a:ahLst/>
            <a:cxnLst/>
            <a:rect l="0" t="0" r="0" b="0"/>
            <a:pathLst>
              <a:path w="17452" h="81430">
                <a:moveTo>
                  <a:pt x="0" y="0"/>
                </a:moveTo>
                <a:lnTo>
                  <a:pt x="17452" y="0"/>
                </a:lnTo>
                <a:lnTo>
                  <a:pt x="17452" y="81430"/>
                </a:lnTo>
                <a:lnTo>
                  <a:pt x="0" y="81430"/>
                </a:lnTo>
                <a:close/>
                <a:moveTo>
                  <a:pt x="-5151752"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9" name="Freeform 1969"/>
          <p:cNvSpPr/>
          <p:nvPr/>
        </p:nvSpPr>
        <p:spPr>
          <a:xfrm>
            <a:off x="11337714" y="407355"/>
            <a:ext cx="111980" cy="81430"/>
          </a:xfrm>
          <a:custGeom>
            <a:avLst/>
            <a:gdLst/>
            <a:ahLst/>
            <a:cxnLst/>
            <a:rect l="0" t="0" r="0" b="0"/>
            <a:pathLst>
              <a:path w="111980" h="81430">
                <a:moveTo>
                  <a:pt x="1930" y="81430"/>
                </a:moveTo>
                <a:lnTo>
                  <a:pt x="1930" y="67591"/>
                </a:lnTo>
                <a:lnTo>
                  <a:pt x="86560" y="67591"/>
                </a:lnTo>
                <a:cubicBezTo>
                  <a:pt x="91386" y="67591"/>
                  <a:pt x="95570" y="64050"/>
                  <a:pt x="95570" y="58578"/>
                </a:cubicBezTo>
                <a:cubicBezTo>
                  <a:pt x="95570" y="53429"/>
                  <a:pt x="91386" y="49566"/>
                  <a:pt x="86560" y="49566"/>
                </a:cubicBezTo>
                <a:lnTo>
                  <a:pt x="25099" y="49566"/>
                </a:lnTo>
                <a:cubicBezTo>
                  <a:pt x="11262" y="49566"/>
                  <a:pt x="0" y="38301"/>
                  <a:pt x="0" y="24783"/>
                </a:cubicBezTo>
                <a:cubicBezTo>
                  <a:pt x="0" y="11265"/>
                  <a:pt x="11262" y="0"/>
                  <a:pt x="25099" y="0"/>
                </a:cubicBezTo>
                <a:lnTo>
                  <a:pt x="109085" y="0"/>
                </a:lnTo>
                <a:lnTo>
                  <a:pt x="109085" y="15771"/>
                </a:lnTo>
                <a:lnTo>
                  <a:pt x="25742" y="15771"/>
                </a:lnTo>
                <a:cubicBezTo>
                  <a:pt x="20915" y="15771"/>
                  <a:pt x="16410" y="19312"/>
                  <a:pt x="16410" y="24462"/>
                </a:cubicBezTo>
                <a:cubicBezTo>
                  <a:pt x="16410" y="29612"/>
                  <a:pt x="20594" y="33795"/>
                  <a:pt x="25742" y="33795"/>
                </a:cubicBezTo>
                <a:lnTo>
                  <a:pt x="86882" y="33795"/>
                </a:lnTo>
                <a:cubicBezTo>
                  <a:pt x="101039" y="33795"/>
                  <a:pt x="111980" y="45060"/>
                  <a:pt x="111980" y="58578"/>
                </a:cubicBezTo>
                <a:cubicBezTo>
                  <a:pt x="111980" y="68878"/>
                  <a:pt x="105546" y="77890"/>
                  <a:pt x="95892" y="81430"/>
                </a:cubicBezTo>
                <a:lnTo>
                  <a:pt x="1930" y="81430"/>
                </a:lnTo>
                <a:close/>
                <a:moveTo>
                  <a:pt x="-4968499"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0" name="Freeform 1970"/>
          <p:cNvSpPr/>
          <p:nvPr/>
        </p:nvSpPr>
        <p:spPr>
          <a:xfrm>
            <a:off x="11286814" y="407355"/>
            <a:ext cx="17451" cy="81430"/>
          </a:xfrm>
          <a:custGeom>
            <a:avLst/>
            <a:gdLst/>
            <a:ahLst/>
            <a:cxnLst/>
            <a:rect l="0" t="0" r="0" b="0"/>
            <a:pathLst>
              <a:path w="17451" h="81430">
                <a:moveTo>
                  <a:pt x="0" y="0"/>
                </a:moveTo>
                <a:lnTo>
                  <a:pt x="17451" y="0"/>
                </a:lnTo>
                <a:lnTo>
                  <a:pt x="17451" y="81430"/>
                </a:lnTo>
                <a:lnTo>
                  <a:pt x="0" y="81430"/>
                </a:lnTo>
                <a:close/>
                <a:moveTo>
                  <a:pt x="-4836169"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1" name="Freeform 1971"/>
          <p:cNvSpPr/>
          <p:nvPr/>
        </p:nvSpPr>
        <p:spPr>
          <a:xfrm>
            <a:off x="10872337" y="407355"/>
            <a:ext cx="106164" cy="81430"/>
          </a:xfrm>
          <a:custGeom>
            <a:avLst/>
            <a:gdLst/>
            <a:ahLst/>
            <a:cxnLst/>
            <a:rect l="0" t="0" r="0" b="0"/>
            <a:pathLst>
              <a:path w="106164" h="81430">
                <a:moveTo>
                  <a:pt x="0" y="0"/>
                </a:moveTo>
                <a:lnTo>
                  <a:pt x="322" y="81430"/>
                </a:lnTo>
                <a:lnTo>
                  <a:pt x="106164" y="81430"/>
                </a:lnTo>
                <a:lnTo>
                  <a:pt x="106164" y="67591"/>
                </a:lnTo>
                <a:lnTo>
                  <a:pt x="17051" y="67591"/>
                </a:lnTo>
                <a:lnTo>
                  <a:pt x="17051" y="0"/>
                </a:lnTo>
                <a:lnTo>
                  <a:pt x="0" y="0"/>
                </a:lnTo>
                <a:close/>
                <a:moveTo>
                  <a:pt x="-4421692"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2" name="Freeform 1972"/>
          <p:cNvSpPr/>
          <p:nvPr/>
        </p:nvSpPr>
        <p:spPr>
          <a:xfrm>
            <a:off x="11000316" y="407355"/>
            <a:ext cx="106164" cy="81430"/>
          </a:xfrm>
          <a:custGeom>
            <a:avLst/>
            <a:gdLst/>
            <a:ahLst/>
            <a:cxnLst/>
            <a:rect l="0" t="0" r="0" b="0"/>
            <a:pathLst>
              <a:path w="106164" h="81430">
                <a:moveTo>
                  <a:pt x="8582" y="81430"/>
                </a:moveTo>
                <a:cubicBezTo>
                  <a:pt x="3497" y="79177"/>
                  <a:pt x="0" y="74028"/>
                  <a:pt x="0" y="68234"/>
                </a:cubicBezTo>
                <a:lnTo>
                  <a:pt x="0" y="14484"/>
                </a:lnTo>
                <a:cubicBezTo>
                  <a:pt x="0" y="6438"/>
                  <a:pt x="6357" y="0"/>
                  <a:pt x="14303" y="0"/>
                </a:cubicBezTo>
                <a:lnTo>
                  <a:pt x="33375" y="0"/>
                </a:lnTo>
                <a:lnTo>
                  <a:pt x="69293" y="0"/>
                </a:lnTo>
                <a:lnTo>
                  <a:pt x="92179" y="0"/>
                </a:lnTo>
                <a:cubicBezTo>
                  <a:pt x="99808" y="0"/>
                  <a:pt x="106164" y="6438"/>
                  <a:pt x="106164" y="14484"/>
                </a:cubicBezTo>
                <a:lnTo>
                  <a:pt x="106164" y="68234"/>
                </a:lnTo>
                <a:cubicBezTo>
                  <a:pt x="106164" y="74028"/>
                  <a:pt x="102985" y="79177"/>
                  <a:pt x="97900" y="81430"/>
                </a:cubicBezTo>
                <a:lnTo>
                  <a:pt x="8582" y="81430"/>
                </a:lnTo>
                <a:close/>
                <a:moveTo>
                  <a:pt x="-4631101" y="6450645"/>
                </a:moveTo>
                <a:moveTo>
                  <a:pt x="33375" y="15450"/>
                </a:moveTo>
                <a:lnTo>
                  <a:pt x="24157" y="15450"/>
                </a:lnTo>
                <a:cubicBezTo>
                  <a:pt x="20025" y="15450"/>
                  <a:pt x="16846" y="18990"/>
                  <a:pt x="16846" y="23174"/>
                </a:cubicBezTo>
                <a:lnTo>
                  <a:pt x="16846" y="59866"/>
                </a:lnTo>
                <a:cubicBezTo>
                  <a:pt x="16846" y="64050"/>
                  <a:pt x="20025" y="67591"/>
                  <a:pt x="24157" y="67591"/>
                </a:cubicBezTo>
                <a:lnTo>
                  <a:pt x="33375" y="67591"/>
                </a:lnTo>
                <a:lnTo>
                  <a:pt x="69611" y="67591"/>
                </a:lnTo>
                <a:lnTo>
                  <a:pt x="82325" y="67591"/>
                </a:lnTo>
                <a:cubicBezTo>
                  <a:pt x="86457" y="67591"/>
                  <a:pt x="89636" y="64050"/>
                  <a:pt x="89636" y="59866"/>
                </a:cubicBezTo>
                <a:lnTo>
                  <a:pt x="89636" y="23174"/>
                </a:lnTo>
                <a:cubicBezTo>
                  <a:pt x="89636" y="18990"/>
                  <a:pt x="86457" y="15450"/>
                  <a:pt x="82325" y="15450"/>
                </a:cubicBezTo>
                <a:lnTo>
                  <a:pt x="69611" y="15450"/>
                </a:lnTo>
                <a:lnTo>
                  <a:pt x="33375" y="15450"/>
                </a:lnTo>
                <a:close/>
                <a:moveTo>
                  <a:pt x="-4565121"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3" name="Freeform 1973"/>
          <p:cNvSpPr/>
          <p:nvPr/>
        </p:nvSpPr>
        <p:spPr>
          <a:xfrm>
            <a:off x="11138476" y="407355"/>
            <a:ext cx="109072" cy="81430"/>
          </a:xfrm>
          <a:custGeom>
            <a:avLst/>
            <a:gdLst/>
            <a:ahLst/>
            <a:cxnLst/>
            <a:rect l="0" t="0" r="0" b="0"/>
            <a:pathLst>
              <a:path w="109072" h="81430">
                <a:moveTo>
                  <a:pt x="37979" y="67591"/>
                </a:moveTo>
                <a:lnTo>
                  <a:pt x="55509" y="67591"/>
                </a:lnTo>
                <a:lnTo>
                  <a:pt x="84400" y="67591"/>
                </a:lnTo>
                <a:cubicBezTo>
                  <a:pt x="88620" y="67591"/>
                  <a:pt x="91867" y="64050"/>
                  <a:pt x="91867" y="59866"/>
                </a:cubicBezTo>
                <a:lnTo>
                  <a:pt x="91867" y="56004"/>
                </a:lnTo>
                <a:cubicBezTo>
                  <a:pt x="91867" y="51819"/>
                  <a:pt x="88620" y="48280"/>
                  <a:pt x="84400" y="48280"/>
                </a:cubicBezTo>
                <a:lnTo>
                  <a:pt x="42849" y="48280"/>
                </a:lnTo>
                <a:lnTo>
                  <a:pt x="42849" y="32509"/>
                </a:lnTo>
                <a:lnTo>
                  <a:pt x="94464" y="32509"/>
                </a:lnTo>
                <a:cubicBezTo>
                  <a:pt x="102254" y="32509"/>
                  <a:pt x="109072" y="39268"/>
                  <a:pt x="109072" y="47313"/>
                </a:cubicBezTo>
                <a:lnTo>
                  <a:pt x="109072" y="68234"/>
                </a:lnTo>
                <a:cubicBezTo>
                  <a:pt x="109072" y="74028"/>
                  <a:pt x="105500" y="79177"/>
                  <a:pt x="100307" y="81430"/>
                </a:cubicBezTo>
                <a:lnTo>
                  <a:pt x="8439" y="81430"/>
                </a:lnTo>
                <a:cubicBezTo>
                  <a:pt x="3247" y="79177"/>
                  <a:pt x="0" y="74028"/>
                  <a:pt x="0" y="68234"/>
                </a:cubicBezTo>
                <a:lnTo>
                  <a:pt x="0" y="14484"/>
                </a:lnTo>
                <a:cubicBezTo>
                  <a:pt x="0" y="6438"/>
                  <a:pt x="6492" y="0"/>
                  <a:pt x="14282" y="0"/>
                </a:cubicBezTo>
                <a:lnTo>
                  <a:pt x="108746" y="0"/>
                </a:lnTo>
                <a:lnTo>
                  <a:pt x="108746" y="15450"/>
                </a:lnTo>
                <a:lnTo>
                  <a:pt x="24346" y="15450"/>
                </a:lnTo>
                <a:cubicBezTo>
                  <a:pt x="20126" y="15450"/>
                  <a:pt x="16880" y="18990"/>
                  <a:pt x="16880" y="23174"/>
                </a:cubicBezTo>
                <a:lnTo>
                  <a:pt x="16880" y="59866"/>
                </a:lnTo>
                <a:cubicBezTo>
                  <a:pt x="16880" y="64050"/>
                  <a:pt x="20126" y="67591"/>
                  <a:pt x="24346" y="67591"/>
                </a:cubicBezTo>
                <a:lnTo>
                  <a:pt x="37979" y="67591"/>
                </a:lnTo>
                <a:close/>
                <a:moveTo>
                  <a:pt x="-4755422"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7" name="Rectangle 1977"/>
          <p:cNvSpPr/>
          <p:nvPr/>
        </p:nvSpPr>
        <p:spPr>
          <a:xfrm>
            <a:off x="3647410" y="3828804"/>
            <a:ext cx="4897174" cy="1846659"/>
          </a:xfrm>
          <a:prstGeom prst="rect">
            <a:avLst/>
          </a:prstGeom>
        </p:spPr>
        <p:txBody>
          <a:bodyPr wrap="none" lIns="0" tIns="0" rIns="0" bIns="0">
            <a:spAutoFit/>
          </a:bodyPr>
          <a:lstStyle/>
          <a:p>
            <a:pPr marL="551624" algn="ctr"/>
            <a:r>
              <a:rPr lang="en-US" sz="20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Shipping Guidelines</a:t>
            </a:r>
          </a:p>
          <a:p>
            <a:pPr marL="551624" algn="ctr"/>
            <a:endParaRPr lang="en-US" sz="2000" dirty="0">
              <a:solidFill>
                <a:schemeClr val="bg1"/>
              </a:solidFill>
              <a:latin typeface="Arial"/>
              <a:cs typeface="Arial"/>
            </a:endParaRPr>
          </a:p>
          <a:p>
            <a:pPr marL="551624" algn="ctr"/>
            <a:r>
              <a:rPr lang="en-US" sz="1600" spc="4" dirty="0">
                <a:solidFill>
                  <a:schemeClr val="bg1"/>
                </a:solidFill>
                <a:latin typeface="Arial"/>
                <a:cs typeface="Arial"/>
              </a:rPr>
              <a:t>Dubai Exhibition Centre (DEC), Expo City Dubai</a:t>
            </a:r>
          </a:p>
          <a:p>
            <a:pPr marL="551624" algn="ctr"/>
            <a:r>
              <a:rPr lang="en-US" sz="1600" b="0" i="0" spc="4" baseline="0" dirty="0">
                <a:solidFill>
                  <a:schemeClr val="bg1"/>
                </a:solidFill>
                <a:latin typeface="Arial"/>
                <a:cs typeface="Arial"/>
              </a:rPr>
              <a:t>Dubai, United Arab Emirates</a:t>
            </a:r>
          </a:p>
          <a:p>
            <a:pPr marL="551624" algn="ctr"/>
            <a:endParaRPr lang="en-US" sz="1600" spc="4" dirty="0">
              <a:solidFill>
                <a:schemeClr val="bg1"/>
              </a:solidFill>
              <a:latin typeface="Arial"/>
              <a:cs typeface="Arial"/>
            </a:endParaRPr>
          </a:p>
          <a:p>
            <a:pPr marL="551624" algn="ctr"/>
            <a:endParaRPr lang="en-US" sz="1600" b="0" i="0" spc="4" baseline="0" dirty="0">
              <a:solidFill>
                <a:schemeClr val="bg1"/>
              </a:solidFill>
              <a:latin typeface="Arial"/>
              <a:cs typeface="Arial"/>
            </a:endParaRPr>
          </a:p>
          <a:p>
            <a:pPr algn="ctr">
              <a:buClr>
                <a:schemeClr val="accent1"/>
              </a:buClr>
            </a:pPr>
            <a:r>
              <a:rPr lang="de-DE"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by: dmgevents</a:t>
            </a:r>
            <a:endParaRPr lang="de-DE" sz="16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3C1E4406-3173-FEC7-4E06-B0E25DD5E690}"/>
              </a:ext>
            </a:extLst>
          </p:cNvPr>
          <p:cNvSpPr txBox="1"/>
          <p:nvPr/>
        </p:nvSpPr>
        <p:spPr>
          <a:xfrm>
            <a:off x="1333992" y="2721114"/>
            <a:ext cx="9524013" cy="70788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
                <a:srgbClr val="167D86"/>
              </a:buClr>
              <a:buSzTx/>
              <a:buFontTx/>
              <a:buNone/>
              <a:tabLst/>
              <a:defRPr/>
            </a:pPr>
            <a:r>
              <a:rPr kumimoji="0" lang="en-US" sz="20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Arial" panose="020B0604020202020204" pitchFamily="34" charset="0"/>
                <a:cs typeface="Arial" panose="020B0604020202020204" pitchFamily="34" charset="0"/>
              </a:rPr>
              <a:t>Workspace Dubai 2026</a:t>
            </a:r>
          </a:p>
          <a:p>
            <a:pPr marL="0" marR="0" lvl="0" indent="0" algn="ctr" defTabSz="914400" rtl="0" eaLnBrk="1" fontAlgn="auto" latinLnBrk="0" hangingPunct="1">
              <a:lnSpc>
                <a:spcPct val="100000"/>
              </a:lnSpc>
              <a:spcBef>
                <a:spcPts val="0"/>
              </a:spcBef>
              <a:spcAft>
                <a:spcPts val="0"/>
              </a:spcAft>
              <a:buClr>
                <a:srgbClr val="167D86"/>
              </a:buClr>
              <a:buSzTx/>
              <a:buFontTx/>
              <a:buNone/>
              <a:tabLst/>
              <a:defRPr/>
            </a:pPr>
            <a:r>
              <a:rPr lang="de-DE" sz="2000"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September 28 - 30,</a:t>
            </a:r>
            <a:r>
              <a:rPr kumimoji="0" lang="de-DE" sz="20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Arial" panose="020B0604020202020204" pitchFamily="34" charset="0"/>
                <a:cs typeface="Arial" panose="020B0604020202020204" pitchFamily="34" charset="0"/>
              </a:rPr>
              <a:t> 2026</a:t>
            </a:r>
          </a:p>
        </p:txBody>
      </p:sp>
      <p:sp>
        <p:nvSpPr>
          <p:cNvPr id="5" name="TextBox 4">
            <a:extLst>
              <a:ext uri="{FF2B5EF4-FFF2-40B4-BE49-F238E27FC236}">
                <a16:creationId xmlns:a16="http://schemas.microsoft.com/office/drawing/2014/main" id="{5A0FBDBB-63AC-753A-ADC9-A257487017E5}"/>
              </a:ext>
            </a:extLst>
          </p:cNvPr>
          <p:cNvSpPr txBox="1"/>
          <p:nvPr/>
        </p:nvSpPr>
        <p:spPr>
          <a:xfrm>
            <a:off x="-873761" y="6564868"/>
            <a:ext cx="4592321" cy="215444"/>
          </a:xfrm>
          <a:prstGeom prst="rect">
            <a:avLst/>
          </a:prstGeom>
          <a:noFill/>
        </p:spPr>
        <p:txBody>
          <a:bodyPr wrap="square" rtlCol="0">
            <a:spAutoFit/>
          </a:bodyPr>
          <a:lstStyle/>
          <a:p>
            <a:pPr marL="551624" algn="ctr"/>
            <a:r>
              <a:rPr lang="en-US" sz="800" spc="4" dirty="0">
                <a:solidFill>
                  <a:schemeClr val="bg1"/>
                </a:solidFill>
                <a:latin typeface="Arial"/>
                <a:cs typeface="Arial"/>
              </a:rPr>
              <a:t>Rhenus Logistics Gulf DWC LLC  I  Fairs / Events &amp; Special Logistics</a:t>
            </a:r>
          </a:p>
        </p:txBody>
      </p:sp>
      <p:pic>
        <p:nvPicPr>
          <p:cNvPr id="3" name="Picture 2" descr="A purple and white rectangles with white text&#10;&#10;AI-generated content may be incorrect.">
            <a:extLst>
              <a:ext uri="{FF2B5EF4-FFF2-40B4-BE49-F238E27FC236}">
                <a16:creationId xmlns:a16="http://schemas.microsoft.com/office/drawing/2014/main" id="{A974C261-AF98-2619-AE9A-BA382FA1CDC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13973" y="1146553"/>
            <a:ext cx="3164048" cy="1373252"/>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941407-EB4F-BBDE-2A2C-212E0FD3ED2F}"/>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CDABAB0E-4509-19D4-953D-FD806AECDC88}"/>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633469DC-607A-ABBA-1F3F-147330C1A9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69DFE8F4-7172-AA72-B6B9-EE105BB13128}"/>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3864BA17-3D7F-FF3C-ADDC-5F9AB3DD1933}"/>
              </a:ext>
            </a:extLst>
          </p:cNvPr>
          <p:cNvSpPr txBox="1"/>
          <p:nvPr/>
        </p:nvSpPr>
        <p:spPr>
          <a:xfrm>
            <a:off x="3555997" y="1078653"/>
            <a:ext cx="8097524" cy="5170646"/>
          </a:xfrm>
          <a:prstGeom prst="rect">
            <a:avLst/>
          </a:prstGeom>
          <a:noFill/>
        </p:spPr>
        <p:txBody>
          <a:bodyPr wrap="square">
            <a:spAutoFit/>
          </a:bodyPr>
          <a:lstStyle/>
          <a:p>
            <a:pPr marL="342900" indent="106680" algn="just">
              <a:spcAft>
                <a:spcPts val="0"/>
              </a:spcAft>
            </a:pPr>
            <a:r>
              <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Consigning Instructions</a:t>
            </a:r>
            <a:endParaRPr lang="de-DE" sz="11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34290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All </a:t>
            </a:r>
            <a:r>
              <a:rPr lang="en-GB" sz="1100" u="sng" dirty="0">
                <a:latin typeface="Arial" panose="020B0604020202020204" pitchFamily="34" charset="0"/>
                <a:ea typeface="Times New Roman" panose="02020603050405020304" pitchFamily="18" charset="0"/>
                <a:cs typeface="Arial" panose="020B0604020202020204" pitchFamily="34" charset="0"/>
              </a:rPr>
              <a:t>B/L</a:t>
            </a:r>
            <a:r>
              <a:rPr lang="en-GB" sz="1100" dirty="0">
                <a:latin typeface="Arial" panose="020B0604020202020204" pitchFamily="34" charset="0"/>
                <a:ea typeface="Times New Roman" panose="02020603050405020304" pitchFamily="18" charset="0"/>
                <a:cs typeface="Arial" panose="020B0604020202020204" pitchFamily="34" charset="0"/>
              </a:rPr>
              <a:t> must be consigned as follows:</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u="sng" dirty="0">
                <a:latin typeface="Arial" panose="020B0604020202020204" pitchFamily="34" charset="0"/>
                <a:ea typeface="Times New Roman" panose="02020603050405020304" pitchFamily="18" charset="0"/>
                <a:cs typeface="Arial" panose="020B0604020202020204" pitchFamily="34" charset="0"/>
              </a:rPr>
              <a:t>Shipper: </a:t>
            </a: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As per Invoice </a:t>
            </a:r>
          </a:p>
          <a:p>
            <a:pPr marL="342900" indent="106680" algn="just"/>
            <a:endParaRPr lang="en-GB" sz="1100" b="1" u="sng"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u="sng" dirty="0">
                <a:latin typeface="Arial" panose="020B0604020202020204" pitchFamily="34" charset="0"/>
                <a:ea typeface="Times New Roman" panose="02020603050405020304" pitchFamily="18" charset="0"/>
                <a:cs typeface="Arial" panose="020B0604020202020204" pitchFamily="34" charset="0"/>
              </a:rPr>
              <a:t>Consignee:</a:t>
            </a:r>
            <a:r>
              <a:rPr lang="en-GB" sz="1100" dirty="0">
                <a:latin typeface="Arial" panose="020B0604020202020204" pitchFamily="34" charset="0"/>
                <a:ea typeface="Times New Roman" panose="02020603050405020304" pitchFamily="18" charset="0"/>
                <a:cs typeface="Arial" panose="020B0604020202020204" pitchFamily="34" charset="0"/>
              </a:rPr>
              <a:t>			</a:t>
            </a:r>
          </a:p>
          <a:p>
            <a:pPr marL="342900" indent="106680" algn="just"/>
            <a:r>
              <a:rPr lang="en-US" sz="1100" dirty="0">
                <a:latin typeface="Arial" panose="020B0604020202020204" pitchFamily="34" charset="0"/>
                <a:ea typeface="Times New Roman" panose="02020603050405020304" pitchFamily="18" charset="0"/>
                <a:cs typeface="Arial" panose="020B0604020202020204" pitchFamily="34" charset="0"/>
              </a:rPr>
              <a:t>Rhenus Logistics Gulf LLC</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dirty="0">
                <a:latin typeface="Arial" panose="020B0604020202020204" pitchFamily="34" charset="0"/>
                <a:ea typeface="Times New Roman" panose="02020603050405020304" pitchFamily="18" charset="0"/>
                <a:cs typeface="Arial" panose="020B0604020202020204" pitchFamily="34" charset="0"/>
              </a:rPr>
              <a:t>c/o </a:t>
            </a:r>
            <a:r>
              <a:rPr lang="en-US" sz="1100" b="1" dirty="0">
                <a:latin typeface="Arial" panose="020B0604020202020204" pitchFamily="34" charset="0"/>
                <a:ea typeface="Times New Roman" panose="02020603050405020304" pitchFamily="18" charset="0"/>
                <a:cs typeface="Arial" panose="020B0604020202020204" pitchFamily="34" charset="0"/>
              </a:rPr>
              <a:t>Workspace Dubai 2026</a:t>
            </a:r>
            <a:endParaRPr lang="de-DE" sz="1100" b="1"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P.O. Box </a:t>
            </a:r>
            <a:r>
              <a:rPr lang="en-US" sz="1100" dirty="0">
                <a:latin typeface="Arial" panose="020B0604020202020204" pitchFamily="34" charset="0"/>
                <a:ea typeface="Times New Roman" panose="02020603050405020304" pitchFamily="18" charset="0"/>
                <a:cs typeface="Arial" panose="020B0604020202020204" pitchFamily="34" charset="0"/>
              </a:rPr>
              <a:t>712255</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Dubai, United Arab Emirates</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Contact: Mr. Anas Al Arid</a:t>
            </a: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Tel: +971 4 </a:t>
            </a:r>
            <a:r>
              <a:rPr lang="en-US" sz="1100" dirty="0">
                <a:latin typeface="Arial" panose="020B0604020202020204" pitchFamily="34" charset="0"/>
                <a:ea typeface="Times New Roman" panose="02020603050405020304" pitchFamily="18" charset="0"/>
                <a:cs typeface="Arial" panose="020B0604020202020204" pitchFamily="34" charset="0"/>
              </a:rPr>
              <a:t>806 1300</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E-mail: anas.alarid@rhenus.com</a:t>
            </a:r>
          </a:p>
          <a:p>
            <a:pPr marL="342900" indent="106680" algn="just"/>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endParaRPr lang="en-GB" sz="1100" dirty="0">
              <a:latin typeface="Arial" panose="020B0604020202020204" pitchFamily="34" charset="0"/>
              <a:cs typeface="Arial" panose="020B0604020202020204" pitchFamily="34" charset="0"/>
            </a:endParaRPr>
          </a:p>
          <a:p>
            <a:pPr marL="342900" indent="106680" algn="just"/>
            <a:r>
              <a:rPr lang="en-GB" sz="1100" b="1" u="sng" dirty="0">
                <a:latin typeface="Arial" panose="020B0604020202020204" pitchFamily="34" charset="0"/>
                <a:cs typeface="Arial" panose="020B0604020202020204" pitchFamily="34" charset="0"/>
              </a:rPr>
              <a:t>Notify Party:</a:t>
            </a:r>
            <a:r>
              <a:rPr lang="en-GB" sz="1100" dirty="0">
                <a:latin typeface="Arial" panose="020B0604020202020204" pitchFamily="34" charset="0"/>
                <a:cs typeface="Arial" panose="020B0604020202020204" pitchFamily="34" charset="0"/>
              </a:rPr>
              <a:t>			</a:t>
            </a:r>
          </a:p>
          <a:p>
            <a:pPr marL="342900" indent="106680" algn="just"/>
            <a:r>
              <a:rPr lang="en-GB" sz="1100" dirty="0">
                <a:latin typeface="Arial" panose="020B0604020202020204" pitchFamily="34" charset="0"/>
                <a:cs typeface="Arial" panose="020B0604020202020204" pitchFamily="34" charset="0"/>
              </a:rPr>
              <a:t>EXHIBITOR NAME</a:t>
            </a:r>
            <a:endParaRPr lang="de-DE" sz="1100" b="1" dirty="0">
              <a:latin typeface="Arial" panose="020B0604020202020204" pitchFamily="34" charset="0"/>
              <a:cs typeface="Arial" panose="020B0604020202020204" pitchFamily="34" charset="0"/>
            </a:endParaRPr>
          </a:p>
          <a:p>
            <a:pPr marL="342900" indent="106680" algn="just"/>
            <a:r>
              <a:rPr lang="en-GB" sz="1100" dirty="0">
                <a:latin typeface="Arial" panose="020B0604020202020204" pitchFamily="34" charset="0"/>
                <a:cs typeface="Arial" panose="020B0604020202020204" pitchFamily="34" charset="0"/>
              </a:rPr>
              <a:t>HALL:        	STAND:</a:t>
            </a:r>
          </a:p>
          <a:p>
            <a:pPr marL="342900" indent="106680" algn="just"/>
            <a:endParaRPr lang="en-GB" sz="1100" dirty="0">
              <a:latin typeface="Arial" panose="020B0604020202020204" pitchFamily="34" charset="0"/>
              <a:cs typeface="Arial" panose="020B0604020202020204" pitchFamily="34" charset="0"/>
            </a:endParaRPr>
          </a:p>
          <a:p>
            <a:pPr marL="342900" indent="106680" algn="just"/>
            <a:r>
              <a:rPr lang="en-US" sz="1100" dirty="0">
                <a:latin typeface="Arial" panose="020B0604020202020204" pitchFamily="34" charset="0"/>
                <a:cs typeface="Arial" panose="020B0604020202020204" pitchFamily="34" charset="0"/>
              </a:rPr>
              <a:t>Nature and quantity of goods: </a:t>
            </a:r>
            <a:r>
              <a:rPr lang="en-US" sz="1100" b="1" dirty="0">
                <a:latin typeface="Arial" panose="020B0604020202020204" pitchFamily="34" charset="0"/>
                <a:cs typeface="Arial" panose="020B0604020202020204" pitchFamily="34" charset="0"/>
              </a:rPr>
              <a:t>Exhibition Goods</a:t>
            </a:r>
          </a:p>
          <a:p>
            <a:pPr marL="342900" indent="106680" algn="just"/>
            <a:endParaRPr lang="en-US" sz="1100" dirty="0">
              <a:latin typeface="Arial" panose="020B0604020202020204" pitchFamily="34" charset="0"/>
              <a:cs typeface="Arial" panose="020B0604020202020204" pitchFamily="34" charset="0"/>
            </a:endParaRPr>
          </a:p>
          <a:p>
            <a:pPr marL="342900" indent="106680" algn="just"/>
            <a:endParaRPr lang="en-US" sz="1100" dirty="0">
              <a:latin typeface="Arial" panose="020B0604020202020204" pitchFamily="34" charset="0"/>
              <a:cs typeface="Arial" panose="020B0604020202020204" pitchFamily="34" charset="0"/>
            </a:endParaRPr>
          </a:p>
          <a:p>
            <a:pPr marL="342900" indent="106680" algn="just"/>
            <a:r>
              <a:rPr lang="en-GB" sz="1100" dirty="0">
                <a:latin typeface="Arial" panose="020B0604020202020204" pitchFamily="34" charset="0"/>
                <a:cs typeface="Arial" panose="020B0604020202020204" pitchFamily="34" charset="0"/>
              </a:rPr>
              <a:t>PLEASE ALSO MENTION THE FOLLOWING STATEMENT ON AWB:</a:t>
            </a:r>
          </a:p>
          <a:p>
            <a:pPr marL="342900" indent="106680" algn="just"/>
            <a:endParaRPr lang="en-GB" sz="1100" dirty="0">
              <a:latin typeface="Arial" panose="020B0604020202020204" pitchFamily="34" charset="0"/>
              <a:cs typeface="Arial" panose="020B0604020202020204" pitchFamily="34" charset="0"/>
            </a:endParaRPr>
          </a:p>
          <a:p>
            <a:pPr marL="342900" algn="ctr"/>
            <a:r>
              <a:rPr lang="en-GB" sz="1100" b="1" dirty="0">
                <a:latin typeface="Arial" panose="020B0604020202020204" pitchFamily="34" charset="0"/>
                <a:cs typeface="Arial" panose="020B0604020202020204" pitchFamily="34" charset="0"/>
              </a:rPr>
              <a:t> “In Transit to Dubai to the Exhibition Name for re-export at  the end of the Exhibition.”</a:t>
            </a:r>
            <a:endParaRPr lang="de-DE" sz="1100" b="1" dirty="0">
              <a:latin typeface="Arial" panose="020B0604020202020204" pitchFamily="34" charset="0"/>
              <a:cs typeface="Arial" panose="020B0604020202020204" pitchFamily="34" charset="0"/>
            </a:endParaRPr>
          </a:p>
          <a:p>
            <a:pPr marL="342900" indent="106680" algn="just"/>
            <a:endParaRPr lang="de-DE" sz="1100" b="1" dirty="0">
              <a:latin typeface="Arial" panose="020B0604020202020204" pitchFamily="34" charset="0"/>
              <a:cs typeface="Arial" panose="020B0604020202020204" pitchFamily="34" charset="0"/>
            </a:endParaRPr>
          </a:p>
          <a:p>
            <a:pPr marL="347472"/>
            <a:r>
              <a:rPr lang="en-US" sz="1100" dirty="0">
                <a:latin typeface="Arial" panose="020B0604020202020204" pitchFamily="34" charset="0"/>
                <a:cs typeface="Arial" panose="020B0604020202020204" pitchFamily="34" charset="0"/>
              </a:rPr>
              <a:t>Please ensure that the correct weight and pieces is mentioned on the BL. Any irregularities in weight or pieces between      the weight declared on the incoming documents and actual weight will result a delay in the customs clearance.</a:t>
            </a:r>
            <a:endParaRPr lang="de-DE" sz="1100" dirty="0">
              <a:latin typeface="Arial" panose="020B0604020202020204" pitchFamily="34" charset="0"/>
              <a:cs typeface="Arial" panose="020B0604020202020204" pitchFamily="34" charset="0"/>
            </a:endParaRPr>
          </a:p>
        </p:txBody>
      </p:sp>
      <p:pic>
        <p:nvPicPr>
          <p:cNvPr id="3" name="Grafik 8">
            <a:extLst>
              <a:ext uri="{FF2B5EF4-FFF2-40B4-BE49-F238E27FC236}">
                <a16:creationId xmlns:a16="http://schemas.microsoft.com/office/drawing/2014/main" id="{978944E7-43D9-1FC9-9BD2-DBFC0686B637}"/>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p:blipFill>
        <p:spPr bwMode="gray">
          <a:xfrm>
            <a:off x="4046469" y="479015"/>
            <a:ext cx="550881" cy="510855"/>
          </a:xfrm>
          <a:prstGeom prst="rect">
            <a:avLst/>
          </a:prstGeom>
        </p:spPr>
      </p:pic>
      <p:sp>
        <p:nvSpPr>
          <p:cNvPr id="6" name="TextBox 5">
            <a:extLst>
              <a:ext uri="{FF2B5EF4-FFF2-40B4-BE49-F238E27FC236}">
                <a16:creationId xmlns:a16="http://schemas.microsoft.com/office/drawing/2014/main" id="{A74491FB-3510-C113-70D6-2DFFC8B31C25}"/>
              </a:ext>
            </a:extLst>
          </p:cNvPr>
          <p:cNvSpPr txBox="1"/>
          <p:nvPr/>
        </p:nvSpPr>
        <p:spPr>
          <a:xfrm>
            <a:off x="11856723" y="6506290"/>
            <a:ext cx="335277" cy="2501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41476845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4A6305-2767-0F42-444A-B85F5A0468B6}"/>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9F9FCF28-D393-26E8-076B-24F850DE6885}"/>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E21974CF-A5A1-C9F1-C663-F81A55AACC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ADADAD8E-FE69-40E1-9E99-E75C362BC0D1}"/>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CF3B0ADE-9288-BA55-F140-5C35CB378656}"/>
              </a:ext>
            </a:extLst>
          </p:cNvPr>
          <p:cNvSpPr txBox="1"/>
          <p:nvPr/>
        </p:nvSpPr>
        <p:spPr>
          <a:xfrm>
            <a:off x="3756304" y="989870"/>
            <a:ext cx="8097524" cy="3985706"/>
          </a:xfrm>
          <a:prstGeom prst="rect">
            <a:avLst/>
          </a:prstGeom>
          <a:noFill/>
        </p:spPr>
        <p:txBody>
          <a:bodyPr wrap="square">
            <a:spAutoFit/>
          </a:bodyPr>
          <a:lstStyle/>
          <a:p>
            <a:pPr marL="459740">
              <a:spcAft>
                <a:spcPts val="0"/>
              </a:spcAft>
            </a:pPr>
            <a:r>
              <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Packing</a:t>
            </a:r>
          </a:p>
          <a:p>
            <a:pPr marL="459740">
              <a:spcAft>
                <a:spcPts val="0"/>
              </a:spcAft>
            </a:pPr>
            <a:endParaRPr lang="de-DE" sz="11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459740">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In order to minimise the risk of damage and to re-use it after the exhibition, we strongly suggest the use of stable and water-resistant packing material.</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Boxes must be screwed (not nailed), because it is likely that they will be opened by Customs Authorities in Dubai.</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If locks are used, please send a full set of keys together with the original docs / shipment for the same purpose.</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spcAft>
                <a:spcPts val="0"/>
              </a:spcAft>
            </a:pPr>
            <a:endParaRPr lang="en-GB" sz="1100" b="1" i="1" u="sng" dirty="0">
              <a:latin typeface="Arial" panose="020B0604020202020204" pitchFamily="34" charset="0"/>
              <a:ea typeface="Times New Roman" panose="02020603050405020304" pitchFamily="18" charset="0"/>
              <a:cs typeface="Arial" panose="020B0604020202020204" pitchFamily="34" charset="0"/>
            </a:endParaRPr>
          </a:p>
          <a:p>
            <a:pPr marL="459740"/>
            <a:r>
              <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Marking:</a:t>
            </a:r>
          </a:p>
          <a:p>
            <a:pPr marL="459740"/>
            <a:endPar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459740"/>
            <a:r>
              <a:rPr lang="en-GB" sz="1100" dirty="0">
                <a:latin typeface="Arial" panose="020B0604020202020204" pitchFamily="34" charset="0"/>
                <a:ea typeface="Times New Roman" panose="02020603050405020304" pitchFamily="18" charset="0"/>
                <a:cs typeface="Arial" panose="020B0604020202020204" pitchFamily="34" charset="0"/>
              </a:rPr>
              <a:t>All packages shipped either by airfreight, sea freight, land freight or courier service, must be properly marked for identification on arrival, as per below:</a:t>
            </a:r>
          </a:p>
          <a:p>
            <a:pPr indent="449580">
              <a:spcAft>
                <a:spcPts val="0"/>
              </a:spcAft>
            </a:pPr>
            <a:endParaRPr lang="en-GB" sz="1100" dirty="0">
              <a:latin typeface="Arial" panose="020B0604020202020204" pitchFamily="34" charset="0"/>
              <a:cs typeface="Arial" panose="020B0604020202020204" pitchFamily="34" charset="0"/>
            </a:endParaRPr>
          </a:p>
          <a:p>
            <a:pPr indent="449580">
              <a:spcAft>
                <a:spcPts val="0"/>
              </a:spcAft>
            </a:pPr>
            <a:r>
              <a:rPr lang="en-GB" sz="1100" dirty="0">
                <a:latin typeface="Arial" panose="020B0604020202020204" pitchFamily="34" charset="0"/>
                <a:cs typeface="Arial" panose="020B0604020202020204" pitchFamily="34" charset="0"/>
              </a:rPr>
              <a:t>Name of exhibitor	__________________________________</a:t>
            </a:r>
            <a:endParaRPr lang="de-DE" sz="1100" dirty="0">
              <a:latin typeface="Arial" panose="020B0604020202020204" pitchFamily="34" charset="0"/>
              <a:cs typeface="Arial" panose="020B0604020202020204" pitchFamily="34" charset="0"/>
            </a:endParaRPr>
          </a:p>
          <a:p>
            <a:pPr indent="449580">
              <a:spcAft>
                <a:spcPts val="0"/>
              </a:spcAft>
            </a:pPr>
            <a:r>
              <a:rPr lang="en-GB" sz="1100" dirty="0">
                <a:latin typeface="Arial" panose="020B0604020202020204" pitchFamily="34" charset="0"/>
                <a:cs typeface="Arial" panose="020B0604020202020204" pitchFamily="34" charset="0"/>
              </a:rPr>
              <a:t>Stand &amp; Hall No.:	__________________________________</a:t>
            </a:r>
          </a:p>
          <a:p>
            <a:pPr indent="449580">
              <a:spcAft>
                <a:spcPts val="0"/>
              </a:spcAft>
            </a:pPr>
            <a:endParaRPr lang="de-DE" sz="1100" dirty="0">
              <a:latin typeface="Arial" panose="020B0604020202020204" pitchFamily="34" charset="0"/>
              <a:cs typeface="Arial" panose="020B0604020202020204" pitchFamily="34" charset="0"/>
            </a:endParaRPr>
          </a:p>
          <a:p>
            <a:pPr indent="449580">
              <a:spcAft>
                <a:spcPts val="0"/>
              </a:spcAft>
            </a:pPr>
            <a:r>
              <a:rPr lang="en-GB" sz="1100" dirty="0">
                <a:latin typeface="Arial" panose="020B0604020202020204" pitchFamily="34" charset="0"/>
                <a:cs typeface="Arial" panose="020B0604020202020204" pitchFamily="34" charset="0"/>
              </a:rPr>
              <a:t>Name of the Show	__________________________________</a:t>
            </a:r>
            <a:endParaRPr lang="de-DE" sz="1100" dirty="0">
              <a:latin typeface="Arial" panose="020B0604020202020204" pitchFamily="34" charset="0"/>
              <a:cs typeface="Arial" panose="020B0604020202020204" pitchFamily="34" charset="0"/>
            </a:endParaRPr>
          </a:p>
          <a:p>
            <a:pPr indent="449580"/>
            <a:r>
              <a:rPr lang="en-GB" sz="1100" dirty="0">
                <a:latin typeface="Arial" panose="020B0604020202020204" pitchFamily="34" charset="0"/>
                <a:cs typeface="Arial" panose="020B0604020202020204" pitchFamily="34" charset="0"/>
              </a:rPr>
              <a:t>Date of the Show	</a:t>
            </a:r>
            <a:r>
              <a:rPr lang="en-GB" sz="1100" u="sng" dirty="0">
                <a:latin typeface="Arial" panose="020B0604020202020204" pitchFamily="34" charset="0"/>
                <a:cs typeface="Arial" panose="020B0604020202020204" pitchFamily="34" charset="0"/>
              </a:rPr>
              <a:t>   </a:t>
            </a:r>
            <a:r>
              <a:rPr lang="en-GB" sz="1100" dirty="0">
                <a:latin typeface="Arial" panose="020B0604020202020204" pitchFamily="34" charset="0"/>
                <a:cs typeface="Arial" panose="020B0604020202020204" pitchFamily="34" charset="0"/>
              </a:rPr>
              <a:t>_______________________________</a:t>
            </a:r>
          </a:p>
          <a:p>
            <a:pPr indent="449580">
              <a:spcAft>
                <a:spcPts val="0"/>
              </a:spcAft>
            </a:pPr>
            <a:r>
              <a:rPr lang="en-GB" sz="1100" u="sng" dirty="0">
                <a:latin typeface="Arial" panose="020B0604020202020204" pitchFamily="34" charset="0"/>
                <a:cs typeface="Arial" panose="020B0604020202020204" pitchFamily="34" charset="0"/>
              </a:rPr>
              <a:t>                               </a:t>
            </a:r>
            <a:endParaRPr lang="de-DE" sz="1100" u="sng" dirty="0">
              <a:latin typeface="Arial" panose="020B0604020202020204" pitchFamily="34" charset="0"/>
              <a:cs typeface="Arial" panose="020B0604020202020204" pitchFamily="34" charset="0"/>
            </a:endParaRPr>
          </a:p>
          <a:p>
            <a:pPr indent="449580">
              <a:spcAft>
                <a:spcPts val="0"/>
              </a:spcAft>
            </a:pPr>
            <a:r>
              <a:rPr lang="en-GB" sz="1100" dirty="0">
                <a:latin typeface="Arial" panose="020B0604020202020204" pitchFamily="34" charset="0"/>
                <a:cs typeface="Arial" panose="020B0604020202020204" pitchFamily="34" charset="0"/>
              </a:rPr>
              <a:t>Dimensions	__________________________________</a:t>
            </a:r>
          </a:p>
          <a:p>
            <a:pPr indent="449580">
              <a:spcAft>
                <a:spcPts val="0"/>
              </a:spcAft>
            </a:pPr>
            <a:r>
              <a:rPr lang="en-GB" sz="1100" dirty="0">
                <a:latin typeface="Arial" panose="020B0604020202020204" pitchFamily="34" charset="0"/>
                <a:cs typeface="Arial" panose="020B0604020202020204" pitchFamily="34" charset="0"/>
              </a:rPr>
              <a:t>Case Number	__________________________________</a:t>
            </a:r>
          </a:p>
        </p:txBody>
      </p:sp>
      <p:pic>
        <p:nvPicPr>
          <p:cNvPr id="2" name="Grafik 8">
            <a:extLst>
              <a:ext uri="{FF2B5EF4-FFF2-40B4-BE49-F238E27FC236}">
                <a16:creationId xmlns:a16="http://schemas.microsoft.com/office/drawing/2014/main" id="{7839DD95-85E7-21DF-969A-1DE1BD76F689}"/>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p:blipFill>
        <p:spPr bwMode="gray">
          <a:xfrm>
            <a:off x="3535410" y="955039"/>
            <a:ext cx="441789" cy="441789"/>
          </a:xfrm>
          <a:prstGeom prst="rect">
            <a:avLst/>
          </a:prstGeom>
        </p:spPr>
      </p:pic>
      <p:pic>
        <p:nvPicPr>
          <p:cNvPr id="5" name="Grafik 6">
            <a:extLst>
              <a:ext uri="{FF2B5EF4-FFF2-40B4-BE49-F238E27FC236}">
                <a16:creationId xmlns:a16="http://schemas.microsoft.com/office/drawing/2014/main" id="{D400EFFE-EBD2-07CA-FE46-E6F2CE3CD1B0}"/>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p:blipFill>
        <p:spPr bwMode="gray">
          <a:xfrm>
            <a:off x="3555997" y="2714450"/>
            <a:ext cx="421202" cy="421202"/>
          </a:xfrm>
          <a:prstGeom prst="rect">
            <a:avLst/>
          </a:prstGeom>
        </p:spPr>
      </p:pic>
      <p:sp>
        <p:nvSpPr>
          <p:cNvPr id="7" name="TextBox 6">
            <a:extLst>
              <a:ext uri="{FF2B5EF4-FFF2-40B4-BE49-F238E27FC236}">
                <a16:creationId xmlns:a16="http://schemas.microsoft.com/office/drawing/2014/main" id="{B93C6749-D868-1451-CBBB-8DF602A84140}"/>
              </a:ext>
            </a:extLst>
          </p:cNvPr>
          <p:cNvSpPr txBox="1"/>
          <p:nvPr/>
        </p:nvSpPr>
        <p:spPr>
          <a:xfrm>
            <a:off x="11717375" y="6465650"/>
            <a:ext cx="413664"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7517664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0B568B-837D-6E28-4F87-480A663FA789}"/>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990392F5-14E9-BFC6-B70B-55929970E3C9}"/>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906CD234-8C8C-5011-71AB-08E2B5E4F36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E5FECE48-6FFF-30AA-7689-BB442A3719EF}"/>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CC652D3B-4368-CFED-6235-3317C50E7436}"/>
              </a:ext>
            </a:extLst>
          </p:cNvPr>
          <p:cNvSpPr txBox="1"/>
          <p:nvPr/>
        </p:nvSpPr>
        <p:spPr>
          <a:xfrm>
            <a:off x="3383276" y="984060"/>
            <a:ext cx="8280403" cy="5740033"/>
          </a:xfrm>
          <a:prstGeom prst="rect">
            <a:avLst/>
          </a:prstGeom>
          <a:noFill/>
        </p:spPr>
        <p:txBody>
          <a:bodyPr wrap="square">
            <a:spAutoFit/>
          </a:bodyPr>
          <a:lstStyle/>
          <a:p>
            <a:pPr indent="449580">
              <a:spcAft>
                <a:spcPts val="0"/>
              </a:spcAft>
            </a:pPr>
            <a:r>
              <a:rPr lang="en-US"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Temporary Importation (Bonded Goods)</a:t>
            </a:r>
            <a:endParaRPr lang="de-DE" sz="11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685800">
              <a:spcAft>
                <a:spcPts val="0"/>
              </a:spcAft>
            </a:pPr>
            <a:r>
              <a:rPr lang="en-US"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b="1" dirty="0">
                <a:latin typeface="Arial" panose="020B0604020202020204" pitchFamily="34" charset="0"/>
                <a:ea typeface="Times New Roman" panose="02020603050405020304" pitchFamily="18" charset="0"/>
                <a:cs typeface="Arial" panose="020B0604020202020204" pitchFamily="34" charset="0"/>
              </a:rPr>
              <a:t>All shipments</a:t>
            </a:r>
            <a:r>
              <a:rPr lang="en-GB" sz="1100" dirty="0">
                <a:latin typeface="Arial" panose="020B0604020202020204" pitchFamily="34" charset="0"/>
                <a:ea typeface="Times New Roman" panose="02020603050405020304" pitchFamily="18" charset="0"/>
                <a:cs typeface="Arial" panose="020B0604020202020204" pitchFamily="34" charset="0"/>
              </a:rPr>
              <a:t> which will be imported into Dubai for exhibitions, must be imported at first on a temporary basis. Goods imported under this way of entry are not liable for Import Duties.</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68580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The “Port and Customs Authorities” of Dubai levy a 5% Customs Duty on goods, which are sold/ consumed. Destroyed and re-exported at the end of the show based on the Cost, Insurance, Freight (C.I. F.) value of the goods or as assessed by Dubai Customs. </a:t>
            </a:r>
          </a:p>
          <a:p>
            <a:pPr marL="4495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All Customs Duty assessments are solely up to the discretion of UAE Customs.  UAE customs can re-evaluate the value declared on the invoices and the duty is calculated and outlaid as assessed by the UAE customs. </a:t>
            </a:r>
          </a:p>
          <a:p>
            <a:pPr marL="4495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All Customs duty (Part or Full Duty) applicable towards shipments being sent to Dubai will be bill to the respective freight agent or client as assessed by Dubai Customs. An Outlay fee of 3%  of the customs duty will be charged additionally toward this services. </a:t>
            </a:r>
          </a:p>
          <a:p>
            <a:pPr marL="4495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The Federal Tax Authority Charges Import VAT on all goods imported in the UAE along VAT for all local services.</a:t>
            </a:r>
          </a:p>
          <a:p>
            <a:pPr marL="4495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Import VAT is computed based on 5% of the total CIF Value + 5% of the outlaid Customs Duty which will be refunded if the cargo will be re-exported. </a:t>
            </a:r>
          </a:p>
          <a:p>
            <a:pPr marL="4495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449580"/>
            <a:r>
              <a:rPr lang="en-US" sz="1100" i="1" dirty="0">
                <a:solidFill>
                  <a:srgbClr val="002060"/>
                </a:solidFill>
                <a:latin typeface="Arial" panose="020B0604020202020204" pitchFamily="34" charset="0"/>
                <a:ea typeface="Calibri" panose="020F0502020204030204" pitchFamily="34" charset="0"/>
                <a:cs typeface="Arial" panose="020B0604020202020204" pitchFamily="34" charset="0"/>
              </a:rPr>
              <a:t>For consumed / sold items with more than USD 2,700.00 (AED 10,000) total CIF value, MOFAIC Attestation of the permanent Commercial Invoice and Packing List is mandatory and will be charged at </a:t>
            </a:r>
            <a:r>
              <a:rPr lang="en-US" sz="1100" b="1" i="1" dirty="0">
                <a:solidFill>
                  <a:srgbClr val="002060"/>
                </a:solidFill>
                <a:latin typeface="Arial" panose="020B0604020202020204" pitchFamily="34" charset="0"/>
                <a:ea typeface="Calibri" panose="020F0502020204030204" pitchFamily="34" charset="0"/>
                <a:cs typeface="Arial" panose="020B0604020202020204" pitchFamily="34" charset="0"/>
              </a:rPr>
              <a:t>USD 150.00</a:t>
            </a:r>
            <a:r>
              <a:rPr lang="en-US" sz="1100" i="1" dirty="0">
                <a:solidFill>
                  <a:srgbClr val="002060"/>
                </a:solidFill>
                <a:latin typeface="Arial" panose="020B0604020202020204" pitchFamily="34" charset="0"/>
                <a:ea typeface="Calibri" panose="020F0502020204030204" pitchFamily="34" charset="0"/>
                <a:cs typeface="Arial" panose="020B0604020202020204" pitchFamily="34" charset="0"/>
              </a:rPr>
              <a:t> per shipment per permanent customs bill.</a:t>
            </a:r>
          </a:p>
          <a:p>
            <a:pPr marR="339090">
              <a:spcAft>
                <a:spcPts val="0"/>
              </a:spcAft>
            </a:pPr>
            <a:endParaRPr lang="en-GB" sz="1100" b="1" i="1" u="sng" dirty="0">
              <a:latin typeface="Arial" panose="020B0604020202020204" pitchFamily="34" charset="0"/>
              <a:ea typeface="Times New Roman" panose="02020603050405020304" pitchFamily="18" charset="0"/>
              <a:cs typeface="Arial" panose="020B0604020202020204" pitchFamily="34" charset="0"/>
            </a:endParaRPr>
          </a:p>
          <a:p>
            <a:pPr marR="339090" indent="449580">
              <a:spcAft>
                <a:spcPts val="0"/>
              </a:spcAft>
            </a:pPr>
            <a:r>
              <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Definitive / Permanent Importation</a:t>
            </a:r>
            <a:endParaRPr lang="de-DE" sz="11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685800" marR="339090">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49580" algn="just"/>
            <a:r>
              <a:rPr lang="en-GB" sz="1100" dirty="0">
                <a:latin typeface="Arial" panose="020B0604020202020204" pitchFamily="34" charset="0"/>
                <a:ea typeface="Times New Roman" panose="02020603050405020304" pitchFamily="18" charset="0"/>
                <a:cs typeface="Arial" panose="020B0604020202020204" pitchFamily="34" charset="0"/>
              </a:rPr>
              <a:t>Before the close of the show, Rhenus Logistics representatives will be on-site during the show to help exhibitors with the re-export, disposal or giveaways. In the event if the exhibitor would like to dispose/sell his goods during the exhibition, the permanent importation of these items can be process subject to approval from the Dubai Customs. However, Customs Duty will be applicable on these items. If in these case, Import VAT will be applicable along with the Import VAT Service fee of USD 45.00.</a:t>
            </a:r>
          </a:p>
          <a:p>
            <a:pPr marL="449580" algn="just">
              <a:spcAft>
                <a:spcPts val="0"/>
              </a:spcAft>
            </a:pPr>
            <a:endParaRPr lang="en-GB" sz="1100" dirty="0">
              <a:ea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19F8D197-298E-485E-9933-85DB06A4F8DE}"/>
              </a:ext>
            </a:extLst>
          </p:cNvPr>
          <p:cNvSpPr txBox="1"/>
          <p:nvPr/>
        </p:nvSpPr>
        <p:spPr>
          <a:xfrm>
            <a:off x="11663679" y="6477872"/>
            <a:ext cx="335276"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12030108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FD1C1B-5082-53FC-6EDB-B66E9B5AF21B}"/>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520682DD-8F0C-D282-49BA-B75C4FFD26C1}"/>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A60FF482-3EA3-F43E-CDFE-D3589652524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7540A4A0-A392-85A8-9EF1-6CD0EC695C49}"/>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41DAF152-10AB-1019-11DD-BF3001AE7EE9}"/>
              </a:ext>
            </a:extLst>
          </p:cNvPr>
          <p:cNvSpPr txBox="1"/>
          <p:nvPr/>
        </p:nvSpPr>
        <p:spPr>
          <a:xfrm>
            <a:off x="3799838" y="1318020"/>
            <a:ext cx="8097524" cy="1384995"/>
          </a:xfrm>
          <a:prstGeom prst="rect">
            <a:avLst/>
          </a:prstGeom>
          <a:noFill/>
        </p:spPr>
        <p:txBody>
          <a:bodyPr wrap="square">
            <a:spAutoFit/>
          </a:bodyPr>
          <a:lstStyle/>
          <a:p>
            <a:pPr marL="449580">
              <a:spcAft>
                <a:spcPts val="0"/>
              </a:spcAft>
            </a:pPr>
            <a:r>
              <a:rPr lang="en-GB" sz="1200" dirty="0">
                <a:latin typeface="Arial" panose="020B0604020202020204" pitchFamily="34" charset="0"/>
                <a:ea typeface="Times New Roman" panose="02020603050405020304" pitchFamily="18" charset="0"/>
                <a:cs typeface="Arial" panose="020B0604020202020204" pitchFamily="34" charset="0"/>
              </a:rPr>
              <a:t>The storage of empties will take place at the fairground freight yard. </a:t>
            </a:r>
          </a:p>
          <a:p>
            <a:pPr marL="449580">
              <a:spcAft>
                <a:spcPts val="0"/>
              </a:spcAft>
            </a:pPr>
            <a:endParaRPr lang="en-GB" sz="1200" dirty="0">
              <a:latin typeface="Arial" panose="020B0604020202020204" pitchFamily="34" charset="0"/>
              <a:ea typeface="Times New Roman" panose="02020603050405020304" pitchFamily="18" charset="0"/>
              <a:cs typeface="Arial" panose="020B0604020202020204" pitchFamily="34" charset="0"/>
            </a:endParaRPr>
          </a:p>
          <a:p>
            <a:pPr marL="449580">
              <a:spcAft>
                <a:spcPts val="0"/>
              </a:spcAft>
            </a:pPr>
            <a:r>
              <a:rPr lang="en-GB" sz="1200" dirty="0">
                <a:latin typeface="Arial" panose="020B0604020202020204" pitchFamily="34" charset="0"/>
                <a:ea typeface="Times New Roman" panose="02020603050405020304" pitchFamily="18" charset="0"/>
                <a:cs typeface="Arial" panose="020B0604020202020204" pitchFamily="34" charset="0"/>
              </a:rPr>
              <a:t>For most of the empties there is no covered area available. </a:t>
            </a:r>
          </a:p>
          <a:p>
            <a:pPr marL="449580">
              <a:spcAft>
                <a:spcPts val="0"/>
              </a:spcAft>
            </a:pPr>
            <a:endParaRPr lang="en-GB" sz="1200" dirty="0">
              <a:latin typeface="Arial" panose="020B0604020202020204" pitchFamily="34" charset="0"/>
              <a:ea typeface="Times New Roman" panose="02020603050405020304" pitchFamily="18" charset="0"/>
              <a:cs typeface="Arial" panose="020B0604020202020204" pitchFamily="34" charset="0"/>
            </a:endParaRPr>
          </a:p>
          <a:p>
            <a:pPr marL="449580">
              <a:spcAft>
                <a:spcPts val="0"/>
              </a:spcAft>
            </a:pPr>
            <a:r>
              <a:rPr lang="en-GB" sz="1200" dirty="0">
                <a:latin typeface="Arial" panose="020B0604020202020204" pitchFamily="34" charset="0"/>
                <a:ea typeface="Times New Roman" panose="02020603050405020304" pitchFamily="18" charset="0"/>
                <a:cs typeface="Arial" panose="020B0604020202020204" pitchFamily="34" charset="0"/>
              </a:rPr>
              <a:t>We cannot be held responsible for any damaged or stolen goods.</a:t>
            </a:r>
            <a:endParaRPr lang="de-DE" sz="1200" dirty="0">
              <a:latin typeface="Arial" panose="020B0604020202020204" pitchFamily="34" charset="0"/>
              <a:ea typeface="Times New Roman" panose="02020603050405020304" pitchFamily="18" charset="0"/>
              <a:cs typeface="Arial" panose="020B0604020202020204" pitchFamily="34" charset="0"/>
            </a:endParaRPr>
          </a:p>
          <a:p>
            <a:pPr marL="449580">
              <a:spcAft>
                <a:spcPts val="0"/>
              </a:spcAft>
            </a:pPr>
            <a:r>
              <a:rPr lang="en-GB" sz="1200" dirty="0">
                <a:latin typeface="Arial" panose="020B0604020202020204" pitchFamily="34" charset="0"/>
                <a:ea typeface="Times New Roman" panose="02020603050405020304" pitchFamily="18" charset="0"/>
                <a:cs typeface="Arial" panose="020B0604020202020204" pitchFamily="34" charset="0"/>
              </a:rPr>
              <a:t> </a:t>
            </a:r>
            <a:endParaRPr lang="de-DE" sz="1200" dirty="0">
              <a:latin typeface="Arial" panose="020B0604020202020204" pitchFamily="34" charset="0"/>
              <a:ea typeface="Times New Roman" panose="02020603050405020304" pitchFamily="18" charset="0"/>
              <a:cs typeface="Arial" panose="020B0604020202020204" pitchFamily="34" charset="0"/>
            </a:endParaRPr>
          </a:p>
          <a:p>
            <a:pPr marL="449580">
              <a:spcAft>
                <a:spcPts val="0"/>
              </a:spcAft>
            </a:pPr>
            <a:r>
              <a:rPr lang="en-GB" sz="1200" b="1" dirty="0">
                <a:solidFill>
                  <a:srgbClr val="002060"/>
                </a:solidFill>
                <a:latin typeface="Arial" panose="020B0604020202020204" pitchFamily="34" charset="0"/>
                <a:ea typeface="Times New Roman" panose="02020603050405020304" pitchFamily="18" charset="0"/>
                <a:cs typeface="Arial" panose="020B0604020202020204" pitchFamily="34" charset="0"/>
              </a:rPr>
              <a:t>Please see point Empty Storage at the tariff</a:t>
            </a:r>
            <a:endParaRPr lang="de-DE" sz="1200" dirty="0">
              <a:solidFill>
                <a:srgbClr val="002060"/>
              </a:solidFill>
              <a:latin typeface="Arial" panose="020B0604020202020204" pitchFamily="34" charset="0"/>
              <a:cs typeface="Arial" panose="020B0604020202020204" pitchFamily="34" charset="0"/>
            </a:endParaRPr>
          </a:p>
        </p:txBody>
      </p:sp>
      <p:pic>
        <p:nvPicPr>
          <p:cNvPr id="5" name="Grafik 8">
            <a:extLst>
              <a:ext uri="{FF2B5EF4-FFF2-40B4-BE49-F238E27FC236}">
                <a16:creationId xmlns:a16="http://schemas.microsoft.com/office/drawing/2014/main" id="{978ADE3B-BB1C-220B-301C-7CD0106F1774}"/>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p:blipFill>
        <p:spPr bwMode="gray">
          <a:xfrm>
            <a:off x="7081586" y="3428999"/>
            <a:ext cx="970554" cy="764291"/>
          </a:xfrm>
          <a:prstGeom prst="rect">
            <a:avLst/>
          </a:prstGeom>
        </p:spPr>
      </p:pic>
      <p:pic>
        <p:nvPicPr>
          <p:cNvPr id="6" name="Grafik 6">
            <a:extLst>
              <a:ext uri="{FF2B5EF4-FFF2-40B4-BE49-F238E27FC236}">
                <a16:creationId xmlns:a16="http://schemas.microsoft.com/office/drawing/2014/main" id="{AF5B755E-6A14-BA2D-D7E2-4685C6BCDB06}"/>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p:blipFill>
        <p:spPr bwMode="gray">
          <a:xfrm>
            <a:off x="7227371" y="4842666"/>
            <a:ext cx="678985" cy="534686"/>
          </a:xfrm>
          <a:prstGeom prst="rect">
            <a:avLst/>
          </a:prstGeom>
        </p:spPr>
      </p:pic>
      <p:pic>
        <p:nvPicPr>
          <p:cNvPr id="7" name="Grafik 6">
            <a:extLst>
              <a:ext uri="{FF2B5EF4-FFF2-40B4-BE49-F238E27FC236}">
                <a16:creationId xmlns:a16="http://schemas.microsoft.com/office/drawing/2014/main" id="{178AD933-A051-2037-BE0C-929ED1BA63F1}"/>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p:blipFill>
        <p:spPr bwMode="gray">
          <a:xfrm>
            <a:off x="8548171" y="4842666"/>
            <a:ext cx="678985" cy="534686"/>
          </a:xfrm>
          <a:prstGeom prst="rect">
            <a:avLst/>
          </a:prstGeom>
        </p:spPr>
      </p:pic>
      <p:pic>
        <p:nvPicPr>
          <p:cNvPr id="8" name="Grafik 6">
            <a:extLst>
              <a:ext uri="{FF2B5EF4-FFF2-40B4-BE49-F238E27FC236}">
                <a16:creationId xmlns:a16="http://schemas.microsoft.com/office/drawing/2014/main" id="{8AF553AE-9F36-0225-BDEB-8276154BE185}"/>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p:blipFill>
        <p:spPr bwMode="gray">
          <a:xfrm>
            <a:off x="5756507" y="4842666"/>
            <a:ext cx="678985" cy="534686"/>
          </a:xfrm>
          <a:prstGeom prst="rect">
            <a:avLst/>
          </a:prstGeom>
        </p:spPr>
      </p:pic>
      <p:sp>
        <p:nvSpPr>
          <p:cNvPr id="10" name="TextBox 9">
            <a:extLst>
              <a:ext uri="{FF2B5EF4-FFF2-40B4-BE49-F238E27FC236}">
                <a16:creationId xmlns:a16="http://schemas.microsoft.com/office/drawing/2014/main" id="{21600F92-5736-A424-C0EA-2760141B224D}"/>
              </a:ext>
            </a:extLst>
          </p:cNvPr>
          <p:cNvSpPr txBox="1"/>
          <p:nvPr/>
        </p:nvSpPr>
        <p:spPr>
          <a:xfrm>
            <a:off x="11729723" y="6425011"/>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20957572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510F7-6206-52B9-FC07-1424BF09B36E}"/>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39C3233B-0D52-8D07-63A9-5EE3C7E0F949}"/>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FFF35D35-3632-B1D8-3E98-418296443CF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07B5F825-00F4-69EE-AEDA-0AC9C431708B}"/>
              </a:ext>
            </a:extLst>
          </p:cNvPr>
          <p:cNvSpPr txBox="1"/>
          <p:nvPr/>
        </p:nvSpPr>
        <p:spPr>
          <a:xfrm>
            <a:off x="294638" y="989870"/>
            <a:ext cx="2794001" cy="4939814"/>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711B5C2E-5999-A434-1807-02145BA16192}"/>
              </a:ext>
            </a:extLst>
          </p:cNvPr>
          <p:cNvSpPr txBox="1"/>
          <p:nvPr/>
        </p:nvSpPr>
        <p:spPr>
          <a:xfrm>
            <a:off x="3545840" y="1661835"/>
            <a:ext cx="7762240" cy="2123658"/>
          </a:xfrm>
          <a:prstGeom prst="rect">
            <a:avLst/>
          </a:prstGeom>
          <a:noFill/>
        </p:spPr>
        <p:txBody>
          <a:bodyPr wrap="square">
            <a:spAutoFit/>
          </a:bodyPr>
          <a:lstStyle/>
          <a:p>
            <a:pPr marL="449580" marR="0" lvl="0" indent="0" algn="just"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strongly </a:t>
            </a: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recommended to check with your All Risk Insurer that you are fully covered for all the work we may undertake on your behalf and to advise them of our conditions. </a:t>
            </a:r>
          </a:p>
          <a:p>
            <a:pPr marL="449580" marR="0" lvl="0" indent="0" algn="just"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just"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As our Tariff is computed based on shipment volume and weight and has no correlation with the Value of the exhibits, it follows that the cost of Insurance cover is not included in our charges. It is the responsibility of each exhibitor to arrange a Full Marine (Transport) Insurance covering transport of your goods from your domicile to the exhibition, and the return of the same back to your domicile at the end of the show, including the period your exhibits/ goods are handled by us. Please ensure that the Marine (Transport) Insurance is arranged for the exhibits/ goods sold locally during the exhibition.</a:t>
            </a:r>
          </a:p>
          <a:p>
            <a:pPr marL="449580" marR="0" lvl="0" indent="0" algn="just"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just"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will not accept any liability towards any loss or damage of your exhibits/ goods. </a:t>
            </a: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pic>
        <p:nvPicPr>
          <p:cNvPr id="9" name="Grafik 6">
            <a:extLst>
              <a:ext uri="{FF2B5EF4-FFF2-40B4-BE49-F238E27FC236}">
                <a16:creationId xmlns:a16="http://schemas.microsoft.com/office/drawing/2014/main" id="{A289033F-E47E-DB3B-E4FB-5EDCE3E1BB18}"/>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bwMode="gray">
          <a:xfrm>
            <a:off x="4048888" y="989870"/>
            <a:ext cx="665352" cy="575621"/>
          </a:xfrm>
          <a:prstGeom prst="rect">
            <a:avLst/>
          </a:prstGeom>
        </p:spPr>
      </p:pic>
      <p:sp>
        <p:nvSpPr>
          <p:cNvPr id="11" name="TextBox 10">
            <a:extLst>
              <a:ext uri="{FF2B5EF4-FFF2-40B4-BE49-F238E27FC236}">
                <a16:creationId xmlns:a16="http://schemas.microsoft.com/office/drawing/2014/main" id="{B706089C-957B-7182-E368-87CF37FF6375}"/>
              </a:ext>
            </a:extLst>
          </p:cNvPr>
          <p:cNvSpPr txBox="1"/>
          <p:nvPr/>
        </p:nvSpPr>
        <p:spPr>
          <a:xfrm>
            <a:off x="11704320" y="6384370"/>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14</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15896853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47B07A-42BB-52B5-094F-75615FD74A3B}"/>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A3CE0D8C-9BC4-8773-ADB6-E9D6F8E03AED}"/>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69EE5FF9-C83A-6CBA-F594-0605EC0CE2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B43ADB86-52D7-E1EB-95B2-F6A8972AAB31}"/>
              </a:ext>
            </a:extLst>
          </p:cNvPr>
          <p:cNvSpPr txBox="1"/>
          <p:nvPr/>
        </p:nvSpPr>
        <p:spPr>
          <a:xfrm>
            <a:off x="294638" y="989870"/>
            <a:ext cx="2794001" cy="4939814"/>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17CC2EB4-CB70-BAA0-4E2D-75ACE796A454}"/>
              </a:ext>
            </a:extLst>
          </p:cNvPr>
          <p:cNvSpPr txBox="1"/>
          <p:nvPr/>
        </p:nvSpPr>
        <p:spPr>
          <a:xfrm>
            <a:off x="3847960" y="1097592"/>
            <a:ext cx="7734440" cy="483209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After the end of the exhibition, Rhenus Logistics can arrange for the return of your shipment to the origin or to any other place worldwide.</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details of our Rhenus Logistics Person In-charge will be provided during the fair.</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All cases / pallets / cartons must be clearly marked with our Rhenus Logistics return labels</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New Regulations for Re-Export shipments: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SOLAS regulation about the containers’ verified gross mass (VGM) with effective date July 1, 2016</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Please note that for all export containers we will have to declare the weight to the shipping line / port and the container will be physically weighed at the port terminal at the time of gate in. If the declared weight does not match the actual weight, the container will not be allowed to be gated in until we amend the weight and resubmit to the port.</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Accordingly, the weight on all the customs and port related documents will also have to match the actual weight of the container. If it does not, then again, we will have to bring back the container from the port to our warehouse, change all the customs docs and then resubmit the same.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weight determined by the Port authorities will be the final weight which will have to be declared on the Bill of Lading.</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Therefore, please ensure that the correct weight is mentioned on all documents. Any irregularities in weight between the weight declared on the incoming documents and actual weight will result in us forfeiting the customs duty deposit which we have placed with the customs.</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If the weights do not match then there will be additional charges for bringing back from the port to the warehouse, detention, cancellation of the related docs and re-issuing of docs ( if applicable).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92F86673-44D4-6673-7AF7-3635380DBE10}"/>
              </a:ext>
            </a:extLst>
          </p:cNvPr>
          <p:cNvSpPr txBox="1"/>
          <p:nvPr/>
        </p:nvSpPr>
        <p:spPr>
          <a:xfrm>
            <a:off x="11734800" y="6414851"/>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37873958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C47222-3B6C-7D9E-3286-156CEA673908}"/>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22DCAEA1-9F73-2689-9DD8-47A17104DBD1}"/>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E1E61FA3-542B-85B1-73A5-462594FE4E1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14D0BCC1-5353-80B2-9064-7C7DC45BF0D2}"/>
              </a:ext>
            </a:extLst>
          </p:cNvPr>
          <p:cNvSpPr txBox="1"/>
          <p:nvPr/>
        </p:nvSpPr>
        <p:spPr>
          <a:xfrm>
            <a:off x="294638" y="989870"/>
            <a:ext cx="2794001" cy="4939814"/>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492DC6CD-47E1-B992-DD09-44B2CF71EF61}"/>
              </a:ext>
            </a:extLst>
          </p:cNvPr>
          <p:cNvSpPr txBox="1"/>
          <p:nvPr/>
        </p:nvSpPr>
        <p:spPr>
          <a:xfrm>
            <a:off x="3845555" y="1448665"/>
            <a:ext cx="7665725" cy="3322961"/>
          </a:xfrm>
          <a:prstGeom prst="rect">
            <a:avLst/>
          </a:prstGeom>
          <a:noFill/>
        </p:spPr>
        <p:txBody>
          <a:bodyPr wrap="square">
            <a:spAutoFit/>
          </a:bodyPr>
          <a:lstStyle/>
          <a:p>
            <a:pPr marL="0" marR="0">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The liability of the forwarding agent ends upon unloading of goods at the exhibitor’s stand. After the show, liability resumes only with the pickup of the packed goods from the booth, even if the exhibitor or their representative is not present. Deliveries are made from the first assembly day directly to the designated exhibition stands.</a:t>
            </a:r>
          </a:p>
          <a:p>
            <a:pPr marL="0" marR="0">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For return transportation, the forwarding agent’s liability does not commence until collection from the stand, even if transport documents have already been deposited at the office of the fair and exhibition agent.</a:t>
            </a:r>
          </a:p>
          <a:p>
            <a:pPr marL="0" marR="0">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The forwarding agent’s liability therefore ends with delivery of the goods at the booth and begins again only with the pickup of the packed goods from the booth.</a:t>
            </a:r>
          </a:p>
          <a:p>
            <a:pPr marL="0" marR="0">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Unless all conditions outlined in these instructions are strictly observed, we cannot accept responsibility for late or non‑delivery of cargo to the exhibition. All services are provided under limited liability in accordance with Rhenus Logistics General Trading conditions.</a:t>
            </a:r>
          </a:p>
          <a:p>
            <a:pPr marL="0" marR="0">
              <a:lnSpc>
                <a:spcPct val="115000"/>
              </a:lnSpc>
              <a:spcAft>
                <a:spcPts val="800"/>
              </a:spcAft>
            </a:pPr>
            <a:r>
              <a:rPr lang="en-US" sz="1200" kern="100" dirty="0">
                <a:effectLst/>
                <a:latin typeface="Arial" panose="020B0604020202020204" pitchFamily="34" charset="0"/>
                <a:ea typeface="Aptos" panose="020B0004020202020204" pitchFamily="34" charset="0"/>
                <a:cs typeface="Arial" panose="020B0604020202020204" pitchFamily="34" charset="0"/>
              </a:rPr>
              <a:t> </a:t>
            </a:r>
          </a:p>
          <a:p>
            <a:pPr marL="457200">
              <a:spcAft>
                <a:spcPts val="0"/>
              </a:spcAft>
            </a:pPr>
            <a:endParaRPr lang="en-US" sz="1100" b="1" dirty="0">
              <a:latin typeface="Arial" panose="020B0604020202020204" pitchFamily="34" charset="0"/>
              <a:ea typeface="Times New Roman" panose="02020603050405020304" pitchFamily="18" charset="0"/>
              <a:cs typeface="Arial" panose="020B0604020202020204" pitchFamily="34" charset="0"/>
            </a:endParaRPr>
          </a:p>
        </p:txBody>
      </p:sp>
      <p:sp>
        <p:nvSpPr>
          <p:cNvPr id="3" name="TextBox 2">
            <a:extLst>
              <a:ext uri="{FF2B5EF4-FFF2-40B4-BE49-F238E27FC236}">
                <a16:creationId xmlns:a16="http://schemas.microsoft.com/office/drawing/2014/main" id="{99111A9A-5D79-E458-E478-137CC19EE55B}"/>
              </a:ext>
            </a:extLst>
          </p:cNvPr>
          <p:cNvSpPr txBox="1"/>
          <p:nvPr/>
        </p:nvSpPr>
        <p:spPr>
          <a:xfrm>
            <a:off x="11658601" y="6404691"/>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16</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15681194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86F597-E44D-1497-5F8A-F0537079AB0C}"/>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6C3D443-271C-F3CE-1E74-470ADE022AE9}"/>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69B181D3-0C30-6DC1-02C6-41B0A4A73C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C6052E10-E214-9894-E7F5-0D7113C7B873}"/>
              </a:ext>
            </a:extLst>
          </p:cNvPr>
          <p:cNvSpPr txBox="1"/>
          <p:nvPr/>
        </p:nvSpPr>
        <p:spPr>
          <a:xfrm>
            <a:off x="294638" y="989870"/>
            <a:ext cx="2794001" cy="4939814"/>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200" b="1" dirty="0">
              <a:solidFill>
                <a:schemeClr val="bg1"/>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61341B63-01BD-5D90-EB05-C2930E0DAB16}"/>
              </a:ext>
            </a:extLst>
          </p:cNvPr>
          <p:cNvSpPr txBox="1"/>
          <p:nvPr/>
        </p:nvSpPr>
        <p:spPr>
          <a:xfrm>
            <a:off x="11744960" y="6485971"/>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17</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pic>
        <p:nvPicPr>
          <p:cNvPr id="3" name="Picture 2" descr="Dubai World Trade Centre 3D floor plan">
            <a:extLst>
              <a:ext uri="{FF2B5EF4-FFF2-40B4-BE49-F238E27FC236}">
                <a16:creationId xmlns:a16="http://schemas.microsoft.com/office/drawing/2014/main" id="{1DC885DB-557D-D907-F293-25D3D0572956}"/>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137545" y="1318020"/>
            <a:ext cx="5594831" cy="3282535"/>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38C73500-DA3F-FEC6-20FC-17F065A22BD4}"/>
              </a:ext>
            </a:extLst>
          </p:cNvPr>
          <p:cNvSpPr txBox="1"/>
          <p:nvPr/>
        </p:nvSpPr>
        <p:spPr>
          <a:xfrm>
            <a:off x="4886960" y="4878260"/>
            <a:ext cx="6096000" cy="132343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Mr. Ibrahim Al Khalil - Project Manager</a:t>
            </a: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i="0"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Ibrahim.Khalil@rhenus.com</a:t>
            </a:r>
            <a:r>
              <a:rPr kumimoji="0" lang="en-US" sz="1000" b="0" i="0"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+971 52 3531213</a:t>
            </a:r>
            <a:endParaRPr kumimoji="0" lang="en-US" sz="1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endPar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Mr. Edward Gillo – Exhibitions Manager</a:t>
            </a: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Edward.Gillo@rhenus.com, </a:t>
            </a: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a:t>
            </a:r>
            <a:r>
              <a:rPr kumimoji="0" lang="en-US"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971 55 1007526</a:t>
            </a: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Mr. Anas Al-Arid – Regional Manager</a:t>
            </a: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lang="en-US" sz="1000" dirty="0">
                <a:latin typeface="Arial" panose="020B0604020202020204" pitchFamily="34" charset="0"/>
                <a:cs typeface="Arial" panose="020B0604020202020204" pitchFamily="34" charset="0"/>
              </a:rPr>
              <a:t>Anas.Alarid@rhenus.com</a:t>
            </a:r>
            <a:endParaRPr lang="en-US" dirty="0"/>
          </a:p>
        </p:txBody>
      </p:sp>
    </p:spTree>
    <p:extLst>
      <p:ext uri="{BB962C8B-B14F-4D97-AF65-F5344CB8AC3E}">
        <p14:creationId xmlns:p14="http://schemas.microsoft.com/office/powerpoint/2010/main" val="2526043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9" name="Freeform 1979"/>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2F107F3E-EDD2-FA24-D0E6-5DE2108EC5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204F1542-6076-1A29-1089-BF7E8FD05767}"/>
              </a:ext>
            </a:extLst>
          </p:cNvPr>
          <p:cNvSpPr txBox="1"/>
          <p:nvPr/>
        </p:nvSpPr>
        <p:spPr>
          <a:xfrm>
            <a:off x="386078" y="828288"/>
            <a:ext cx="2794001" cy="5201424"/>
          </a:xfrm>
          <a:prstGeom prst="rect">
            <a:avLst/>
          </a:prstGeom>
          <a:noFill/>
        </p:spPr>
        <p:txBody>
          <a:bodyPr wrap="square">
            <a:spAutoFit/>
          </a:bodyPr>
          <a:lstStyle/>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r>
              <a:rPr lang="en-US" sz="1000" u="sng" dirty="0">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 Inbound </a:t>
            </a:r>
            <a:r>
              <a:rPr lang="en-US" sz="1000" u="sng" dirty="0">
                <a:solidFill>
                  <a:schemeClr val="bg1"/>
                </a:solidFill>
                <a:latin typeface="Arial" panose="020B0604020202020204" pitchFamily="34" charset="0"/>
                <a:cs typeface="Arial" panose="020B0604020202020204" pitchFamily="34" charset="0"/>
              </a:rPr>
              <a:t>/ Outbound</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Airfreight Inbound </a:t>
            </a:r>
            <a:r>
              <a:rPr lang="en-US" sz="1000" u="sng" dirty="0">
                <a:solidFill>
                  <a:schemeClr val="bg1"/>
                </a:solidFill>
                <a:latin typeface="Arial" panose="020B0604020202020204" pitchFamily="34" charset="0"/>
                <a:cs typeface="Arial" panose="020B0604020202020204" pitchFamily="34" charset="0"/>
              </a:rPr>
              <a:t>/ Outbound</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Land Freight Inbound / Outbound</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On-Site Handling</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Tariff Notes</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Freight Declaration</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Exclusions</a:t>
            </a:r>
            <a:endParaRPr lang="en-US" sz="1000" dirty="0">
              <a:solidFill>
                <a:schemeClr val="bg1"/>
              </a:solidFill>
              <a:latin typeface="Arial" panose="020B0604020202020204" pitchFamily="34" charset="0"/>
              <a:cs typeface="Arial" panose="020B0604020202020204" pitchFamily="34" charset="0"/>
            </a:endParaRPr>
          </a:p>
        </p:txBody>
      </p:sp>
      <p:sp>
        <p:nvSpPr>
          <p:cNvPr id="27" name="TextBox 26">
            <a:extLst>
              <a:ext uri="{FF2B5EF4-FFF2-40B4-BE49-F238E27FC236}">
                <a16:creationId xmlns:a16="http://schemas.microsoft.com/office/drawing/2014/main" id="{B9CCD8EE-A0C0-6AF3-65A2-D58572CC184B}"/>
              </a:ext>
            </a:extLst>
          </p:cNvPr>
          <p:cNvSpPr txBox="1"/>
          <p:nvPr/>
        </p:nvSpPr>
        <p:spPr>
          <a:xfrm>
            <a:off x="5354319" y="1020600"/>
            <a:ext cx="3129280" cy="159530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Gulf LLC</a:t>
            </a:r>
            <a:endParaRPr kumimoji="0" lang="en-US" sz="1400" b="0" i="0" u="none" strike="noStrike" kern="100" cap="none" spc="0" normalizeH="0" baseline="0" noProof="0" dirty="0">
              <a:ln>
                <a:noFill/>
              </a:ln>
              <a:solidFill>
                <a:srgbClr val="002060"/>
              </a:solidFill>
              <a:effectLst/>
              <a:uLnTx/>
              <a:uFillTx/>
              <a:latin typeface="Arial" panose="020B0604020202020204" pitchFamily="34" charset="0"/>
              <a:ea typeface="Aptos" panose="020B0004020202020204" pitchFamily="34" charset="0"/>
              <a:cs typeface="Arial" panose="020B0604020202020204" pitchFamily="34" charset="0"/>
            </a:endParaRPr>
          </a:p>
          <a:p>
            <a:pPr marL="0" marR="0" lvl="0" indent="0" algn="l" defTabSz="914400" rtl="0" eaLnBrk="1" fontAlgn="auto" latinLnBrk="0" hangingPunct="1">
              <a:lnSpc>
                <a:spcPts val="1439"/>
              </a:lnSpc>
              <a:spcBef>
                <a:spcPts val="0"/>
              </a:spcBef>
              <a:spcAft>
                <a:spcPts val="0"/>
              </a:spcAft>
              <a:buClrTx/>
              <a:buSzTx/>
              <a:buFontTx/>
              <a:buNone/>
              <a:tabLst/>
              <a:defRPr/>
            </a:pPr>
            <a:r>
              <a:rPr kumimoji="0" lang="de-DE" sz="1200" b="1" i="0" u="none" strike="noStrike" kern="1200" cap="none" spc="-49"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F</a:t>
            </a:r>
            <a:r>
              <a:rPr kumimoji="0" lang="de-DE" sz="12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a:t>
            </a:r>
            <a:r>
              <a:rPr kumimoji="0" lang="de-DE" sz="1200" b="1" i="0" u="none" strike="noStrike" kern="1200" cap="none" spc="3"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i</a:t>
            </a:r>
            <a:r>
              <a:rPr kumimoji="0" lang="de-DE" sz="12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r</a:t>
            </a:r>
            <a:r>
              <a:rPr kumimoji="0" lang="de-DE" sz="1200" b="1" i="0" u="none" strike="noStrike" kern="1200" cap="none" spc="-8"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s/ Events </a:t>
            </a:r>
            <a:r>
              <a:rPr kumimoji="0" lang="de-DE" sz="12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&amp; Exhibition </a:t>
            </a:r>
            <a:endParaRPr kumimoji="0" lang="en-US" sz="12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endParaRPr>
          </a:p>
          <a:p>
            <a:pPr lvl="0">
              <a:defRPr/>
            </a:pP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Al </a:t>
            </a:r>
            <a:r>
              <a:rPr lang="en-US" sz="1200" kern="100" dirty="0" err="1">
                <a:solidFill>
                  <a:srgbClr val="000000"/>
                </a:solidFill>
                <a:latin typeface="Arial" panose="020B0604020202020204" pitchFamily="34" charset="0"/>
                <a:ea typeface="Times New Roman" panose="02020603050405020304" pitchFamily="18" charset="0"/>
                <a:cs typeface="Arial" panose="020B0604020202020204" pitchFamily="34" charset="0"/>
              </a:rPr>
              <a:t>Masaood</a:t>
            </a: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 Tower II,</a:t>
            </a:r>
          </a:p>
          <a:p>
            <a:pPr lvl="0">
              <a:defRPr/>
            </a:pPr>
            <a:r>
              <a:rPr lang="en-US" sz="1200" kern="100" dirty="0">
                <a:solidFill>
                  <a:srgbClr val="000000"/>
                </a:solidFill>
                <a:latin typeface="Arial" panose="020B0604020202020204" pitchFamily="34" charset="0"/>
                <a:ea typeface="Aptos" panose="020B0004020202020204" pitchFamily="34" charset="0"/>
                <a:cs typeface="Arial" panose="020B0604020202020204" pitchFamily="34" charset="0"/>
              </a:rPr>
              <a:t>Room 705, 7</a:t>
            </a:r>
            <a:r>
              <a:rPr lang="en-US" sz="1200" kern="100" baseline="30000" dirty="0">
                <a:solidFill>
                  <a:srgbClr val="000000"/>
                </a:solidFill>
                <a:latin typeface="Arial" panose="020B0604020202020204" pitchFamily="34" charset="0"/>
                <a:ea typeface="Aptos" panose="020B0004020202020204" pitchFamily="34" charset="0"/>
                <a:cs typeface="Arial" panose="020B0604020202020204" pitchFamily="34" charset="0"/>
              </a:rPr>
              <a:t>th</a:t>
            </a:r>
            <a:r>
              <a:rPr lang="en-US" sz="1200" kern="100" dirty="0">
                <a:solidFill>
                  <a:srgbClr val="000000"/>
                </a:solidFill>
                <a:latin typeface="Arial" panose="020B0604020202020204" pitchFamily="34" charset="0"/>
                <a:ea typeface="Aptos" panose="020B0004020202020204" pitchFamily="34" charset="0"/>
                <a:cs typeface="Arial" panose="020B0604020202020204" pitchFamily="34" charset="0"/>
              </a:rPr>
              <a:t> Floor</a:t>
            </a:r>
          </a:p>
          <a:p>
            <a:pPr lvl="0">
              <a:defRPr/>
            </a:pPr>
            <a:r>
              <a:rPr lang="en-US" sz="1200" kern="100" dirty="0">
                <a:solidFill>
                  <a:srgbClr val="000000"/>
                </a:solidFill>
                <a:latin typeface="Arial" panose="020B0604020202020204" pitchFamily="34" charset="0"/>
                <a:ea typeface="Aptos" panose="020B0004020202020204" pitchFamily="34" charset="0"/>
                <a:cs typeface="Arial" panose="020B0604020202020204" pitchFamily="34" charset="0"/>
              </a:rPr>
              <a:t>Airport Road, Deira</a:t>
            </a:r>
          </a:p>
          <a:p>
            <a:pPr>
              <a:defRPr/>
            </a:pP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Dubai, United Arab Emirates</a:t>
            </a:r>
            <a:endParaRPr lang="en-US" sz="1200" kern="100" dirty="0">
              <a:solidFill>
                <a:prstClr val="black"/>
              </a:solidFill>
              <a:latin typeface="Arial" panose="020B0604020202020204" pitchFamily="34" charset="0"/>
              <a:ea typeface="Aptos" panose="020B0004020202020204" pitchFamily="34" charset="0"/>
              <a:cs typeface="Arial" panose="020B0604020202020204" pitchFamily="34" charset="0"/>
            </a:endParaRPr>
          </a:p>
          <a:p>
            <a:pPr lvl="0">
              <a:defRPr/>
            </a:pP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P.O. Box 171047</a:t>
            </a:r>
          </a:p>
          <a:p>
            <a:pPr lvl="0">
              <a:defRPr/>
            </a:pPr>
            <a:r>
              <a:rPr lang="en-US" sz="1200" kern="100" dirty="0">
                <a:solidFill>
                  <a:srgbClr val="000000"/>
                </a:solidFill>
                <a:latin typeface="Arial" panose="020B0604020202020204" pitchFamily="34" charset="0"/>
                <a:ea typeface="Aptos" panose="020B0004020202020204" pitchFamily="34" charset="0"/>
                <a:cs typeface="Arial" panose="020B0604020202020204" pitchFamily="34" charset="0"/>
              </a:rPr>
              <a:t>Tel. </a:t>
            </a:r>
            <a:r>
              <a:rPr lang="en-US" sz="1200" dirty="0">
                <a:solidFill>
                  <a:prstClr val="black"/>
                </a:solidFill>
                <a:latin typeface="Arial" panose="020B0604020202020204" pitchFamily="34" charset="0"/>
                <a:ea typeface="Calibri"/>
                <a:cs typeface="Arial" panose="020B0604020202020204" pitchFamily="34" charset="0"/>
              </a:rPr>
              <a:t>+971 (0) 4 806 1300 </a:t>
            </a:r>
            <a:endParaRPr lang="en-US" sz="1200" kern="100" dirty="0">
              <a:solidFill>
                <a:prstClr val="black"/>
              </a:solidFill>
              <a:latin typeface="Arial" panose="020B0604020202020204" pitchFamily="34" charset="0"/>
              <a:ea typeface="Aptos" panose="020B0004020202020204" pitchFamily="34" charset="0"/>
              <a:cs typeface="Arial" panose="020B0604020202020204" pitchFamily="34" charset="0"/>
            </a:endParaRPr>
          </a:p>
        </p:txBody>
      </p:sp>
      <p:sp>
        <p:nvSpPr>
          <p:cNvPr id="29" name="TextBox 28">
            <a:extLst>
              <a:ext uri="{FF2B5EF4-FFF2-40B4-BE49-F238E27FC236}">
                <a16:creationId xmlns:a16="http://schemas.microsoft.com/office/drawing/2014/main" id="{0D0D83F4-3FE0-660A-371A-9B2E6D4521B1}"/>
              </a:ext>
            </a:extLst>
          </p:cNvPr>
          <p:cNvSpPr txBox="1"/>
          <p:nvPr/>
        </p:nvSpPr>
        <p:spPr>
          <a:xfrm>
            <a:off x="5354319" y="2984397"/>
            <a:ext cx="6096000" cy="2092881"/>
          </a:xfrm>
          <a:prstGeom prst="rect">
            <a:avLst/>
          </a:prstGeom>
          <a:noFill/>
        </p:spPr>
        <p:txBody>
          <a:bodyPr wrap="square">
            <a:spAutoFit/>
          </a:bodyPr>
          <a:lstStyle/>
          <a:p>
            <a:pPr marL="0" marR="0" lvl="0" indent="0" algn="l" defTabSz="914400" rtl="0" eaLnBrk="1" fontAlgn="auto" latinLnBrk="0" hangingPunct="1">
              <a:lnSpc>
                <a:spcPts val="1261"/>
              </a:lnSpc>
              <a:spcBef>
                <a:spcPts val="0"/>
              </a:spcBef>
              <a:spcAft>
                <a:spcPts val="0"/>
              </a:spcAft>
              <a:buClrTx/>
              <a:buSzTx/>
              <a:buFontTx/>
              <a:buNone/>
              <a:tabLst/>
              <a:defRPr/>
            </a:pPr>
            <a:r>
              <a:rPr lang="de-DE" sz="1100" b="1" spc="1" dirty="0">
                <a:latin typeface="Arial" panose="020B0604020202020204" pitchFamily="34" charset="0"/>
                <a:ea typeface="Calibri"/>
                <a:cs typeface="Arial" panose="020B0604020202020204" pitchFamily="34" charset="0"/>
              </a:rPr>
              <a:t>Meilynn Lapuz – Sr. Operations Controller</a:t>
            </a:r>
          </a:p>
          <a:p>
            <a:pPr marL="0" marR="0" lvl="0" indent="0" algn="l" defTabSz="914400" rtl="0" eaLnBrk="1" fontAlgn="auto" latinLnBrk="0" hangingPunct="1">
              <a:lnSpc>
                <a:spcPts val="1261"/>
              </a:lnSpc>
              <a:spcBef>
                <a:spcPts val="0"/>
              </a:spcBef>
              <a:spcAft>
                <a:spcPts val="0"/>
              </a:spcAft>
              <a:buClrTx/>
              <a:buSzTx/>
              <a:buFontTx/>
              <a:buNone/>
              <a:tabLst/>
              <a:defRPr/>
            </a:pPr>
            <a:r>
              <a:rPr kumimoji="0" lang="de-DE" sz="1000" i="0" strike="noStrike" kern="1200" cap="none" spc="1" normalizeH="0" baseline="0" noProof="0" dirty="0">
                <a:ln>
                  <a:noFill/>
                </a:ln>
                <a:effectLst/>
                <a:uLnTx/>
                <a:uFillTx/>
                <a:latin typeface="Arial" panose="020B0604020202020204" pitchFamily="34" charset="0"/>
                <a:ea typeface="Calibri"/>
                <a:cs typeface="Arial" panose="020B0604020202020204" pitchFamily="34" charset="0"/>
              </a:rPr>
              <a:t>Email: Meilynn.Lapuz@rhenus.com</a:t>
            </a:r>
          </a:p>
          <a:p>
            <a:pPr marL="0" marR="0" lvl="0" indent="0" algn="l" defTabSz="914400" rtl="0" eaLnBrk="1" fontAlgn="auto" latinLnBrk="0" hangingPunct="1">
              <a:lnSpc>
                <a:spcPts val="1261"/>
              </a:lnSpc>
              <a:spcBef>
                <a:spcPts val="0"/>
              </a:spcBef>
              <a:spcAft>
                <a:spcPts val="0"/>
              </a:spcAft>
              <a:buClrTx/>
              <a:buSzTx/>
              <a:buFontTx/>
              <a:buNone/>
              <a:tabLst/>
              <a:defRPr/>
            </a:pPr>
            <a:endParaRPr lang="en-US" sz="1100" b="1" u="sng" dirty="0">
              <a:latin typeface="Arial" panose="020B0604020202020204" pitchFamily="34" charset="0"/>
              <a:ea typeface="Calibri"/>
              <a:cs typeface="Arial" panose="020B0604020202020204" pitchFamily="34" charset="0"/>
            </a:endParaRPr>
          </a:p>
          <a:p>
            <a:pPr lvl="0">
              <a:lnSpc>
                <a:spcPts val="1261"/>
              </a:lnSpc>
              <a:defRPr/>
            </a:pPr>
            <a:r>
              <a:rPr lang="en-US" sz="1100" b="1" dirty="0">
                <a:latin typeface="Arial" panose="020B0604020202020204" pitchFamily="34" charset="0"/>
                <a:ea typeface="Calibri"/>
                <a:cs typeface="Arial" panose="020B0604020202020204" pitchFamily="34" charset="0"/>
              </a:rPr>
              <a:t>Edward Gillo – Exhibitions Manager</a:t>
            </a:r>
          </a:p>
          <a:p>
            <a:pPr lvl="0">
              <a:lnSpc>
                <a:spcPts val="1261"/>
              </a:lnSpc>
              <a:defRPr/>
            </a:pPr>
            <a:r>
              <a:rPr lang="en-US" sz="1000" dirty="0">
                <a:latin typeface="Arial" panose="020B0604020202020204" pitchFamily="34" charset="0"/>
                <a:ea typeface="Calibri"/>
                <a:cs typeface="Arial" panose="020B0604020202020204" pitchFamily="34" charset="0"/>
              </a:rPr>
              <a:t>Email: Edward.Gillo@rhenus.com</a:t>
            </a:r>
          </a:p>
          <a:p>
            <a:pPr marL="0" marR="0" lvl="0" indent="0" algn="l" defTabSz="914400" rtl="0" eaLnBrk="1" fontAlgn="auto" latinLnBrk="0" hangingPunct="1">
              <a:lnSpc>
                <a:spcPts val="1261"/>
              </a:lnSpc>
              <a:spcBef>
                <a:spcPts val="0"/>
              </a:spcBef>
              <a:spcAft>
                <a:spcPts val="0"/>
              </a:spcAft>
              <a:buClrTx/>
              <a:buSzTx/>
              <a:buFontTx/>
              <a:buNone/>
              <a:tabLst/>
              <a:defRPr/>
            </a:pPr>
            <a:endParaRPr lang="en-US" sz="1100" b="1" u="sng" dirty="0">
              <a:latin typeface="Arial" panose="020B0604020202020204" pitchFamily="34" charset="0"/>
              <a:ea typeface="Calibri"/>
              <a:cs typeface="Arial" panose="020B0604020202020204" pitchFamily="34" charset="0"/>
            </a:endParaRPr>
          </a:p>
          <a:p>
            <a:pPr marL="0" marR="0" lvl="0" indent="0" algn="l" defTabSz="914400" rtl="0" eaLnBrk="1" fontAlgn="auto" latinLnBrk="0" hangingPunct="1">
              <a:lnSpc>
                <a:spcPts val="1261"/>
              </a:lnSpc>
              <a:spcBef>
                <a:spcPts val="0"/>
              </a:spcBef>
              <a:spcAft>
                <a:spcPts val="0"/>
              </a:spcAft>
              <a:buClrTx/>
              <a:buSzTx/>
              <a:buFontTx/>
              <a:buNone/>
              <a:tabLst/>
              <a:defRPr/>
            </a:pPr>
            <a:r>
              <a:rPr lang="en-US" sz="1100" b="1" dirty="0">
                <a:latin typeface="Arial" panose="020B0604020202020204" pitchFamily="34" charset="0"/>
                <a:ea typeface="Calibri"/>
                <a:cs typeface="Arial" panose="020B0604020202020204" pitchFamily="34" charset="0"/>
              </a:rPr>
              <a:t>Onsite Contact Person:</a:t>
            </a:r>
          </a:p>
          <a:p>
            <a:pPr marL="0" marR="0" lvl="0" indent="0" algn="l" defTabSz="914400" rtl="0" eaLnBrk="1" fontAlgn="auto" latinLnBrk="0" hangingPunct="1">
              <a:lnSpc>
                <a:spcPts val="1261"/>
              </a:lnSpc>
              <a:spcBef>
                <a:spcPts val="0"/>
              </a:spcBef>
              <a:spcAft>
                <a:spcPts val="0"/>
              </a:spcAft>
              <a:buClrTx/>
              <a:buSzTx/>
              <a:buFontTx/>
              <a:buNone/>
              <a:tabLst/>
              <a:defRPr/>
            </a:pPr>
            <a:r>
              <a:rPr lang="en-US" sz="1100" b="1" dirty="0">
                <a:latin typeface="Arial" panose="020B0604020202020204" pitchFamily="34" charset="0"/>
                <a:ea typeface="Calibri"/>
                <a:cs typeface="Arial" panose="020B0604020202020204" pitchFamily="34" charset="0"/>
              </a:rPr>
              <a:t>Ajay Rajan – Operations Manager</a:t>
            </a:r>
          </a:p>
          <a:p>
            <a:pPr marL="0" marR="0" lvl="0" indent="0" algn="l" defTabSz="914400" rtl="0" eaLnBrk="1" fontAlgn="auto" latinLnBrk="0" hangingPunct="1">
              <a:lnSpc>
                <a:spcPts val="1261"/>
              </a:lnSpc>
              <a:spcBef>
                <a:spcPts val="0"/>
              </a:spcBef>
              <a:spcAft>
                <a:spcPts val="0"/>
              </a:spcAft>
              <a:buClrTx/>
              <a:buSzTx/>
              <a:buFontTx/>
              <a:buNone/>
              <a:tabLst/>
              <a:defRPr/>
            </a:pPr>
            <a:r>
              <a:rPr lang="en-US" sz="1000" dirty="0">
                <a:latin typeface="Arial" panose="020B0604020202020204" pitchFamily="34" charset="0"/>
                <a:ea typeface="Calibri"/>
                <a:cs typeface="Arial" panose="020B0604020202020204" pitchFamily="34" charset="0"/>
              </a:rPr>
              <a:t>Email: Ajay.Rajan@rhenus.com</a:t>
            </a:r>
          </a:p>
          <a:p>
            <a:pPr marL="0" marR="0" lvl="0" indent="0" algn="l" defTabSz="914400" rtl="0" eaLnBrk="1" fontAlgn="auto" latinLnBrk="0" hangingPunct="1">
              <a:lnSpc>
                <a:spcPts val="1261"/>
              </a:lnSpc>
              <a:spcBef>
                <a:spcPts val="0"/>
              </a:spcBef>
              <a:spcAft>
                <a:spcPts val="0"/>
              </a:spcAft>
              <a:buClrTx/>
              <a:buSzTx/>
              <a:buFontTx/>
              <a:buNone/>
              <a:tabLst/>
              <a:defRPr/>
            </a:pPr>
            <a:endParaRPr lang="en-US" sz="1100" b="1" dirty="0">
              <a:latin typeface="Arial" panose="020B0604020202020204" pitchFamily="34" charset="0"/>
              <a:ea typeface="Calibri"/>
              <a:cs typeface="Arial" panose="020B0604020202020204" pitchFamily="34" charset="0"/>
            </a:endParaRPr>
          </a:p>
          <a:p>
            <a:pPr marL="0" marR="0" lvl="0" indent="0" algn="l" defTabSz="914400" rtl="0" eaLnBrk="1" fontAlgn="auto" latinLnBrk="0" hangingPunct="1">
              <a:lnSpc>
                <a:spcPts val="1261"/>
              </a:lnSpc>
              <a:spcBef>
                <a:spcPts val="0"/>
              </a:spcBef>
              <a:spcAft>
                <a:spcPts val="0"/>
              </a:spcAft>
              <a:buClrTx/>
              <a:buSzTx/>
              <a:buFontTx/>
              <a:buNone/>
              <a:tabLst/>
              <a:defRPr/>
            </a:pPr>
            <a:r>
              <a:rPr kumimoji="0" lang="en-US" sz="1100" b="1" i="0" strike="noStrike" kern="1200" cap="none" spc="0" normalizeH="0" baseline="0" noProof="0" dirty="0">
                <a:ln>
                  <a:noFill/>
                </a:ln>
                <a:effectLst/>
                <a:uLnTx/>
                <a:uFillTx/>
                <a:latin typeface="Arial" panose="020B0604020202020204" pitchFamily="34" charset="0"/>
                <a:ea typeface="Calibri"/>
                <a:cs typeface="Arial" panose="020B0604020202020204" pitchFamily="34" charset="0"/>
              </a:rPr>
              <a:t>Ibrahim Khalil - </a:t>
            </a:r>
            <a:r>
              <a:rPr lang="en-US" sz="1100" b="1" dirty="0">
                <a:latin typeface="Arial" panose="020B0604020202020204" pitchFamily="34" charset="0"/>
                <a:ea typeface="Calibri"/>
                <a:cs typeface="Arial" panose="020B0604020202020204" pitchFamily="34" charset="0"/>
              </a:rPr>
              <a:t>Project Manager</a:t>
            </a:r>
          </a:p>
          <a:p>
            <a:pPr marL="0" marR="0" lvl="0" indent="0" algn="l" defTabSz="914400" rtl="0" eaLnBrk="1" fontAlgn="auto" latinLnBrk="0" hangingPunct="1">
              <a:lnSpc>
                <a:spcPts val="1261"/>
              </a:lnSpc>
              <a:spcBef>
                <a:spcPts val="0"/>
              </a:spcBef>
              <a:spcAft>
                <a:spcPts val="0"/>
              </a:spcAft>
              <a:buClrTx/>
              <a:buSzTx/>
              <a:buFontTx/>
              <a:buNone/>
              <a:tabLst/>
              <a:defRPr/>
            </a:pPr>
            <a:r>
              <a:rPr kumimoji="0" lang="en-US" sz="1000" i="0" strike="noStrike" kern="1200" cap="none" spc="0" normalizeH="0" baseline="0" noProof="0" dirty="0">
                <a:ln>
                  <a:noFill/>
                </a:ln>
                <a:effectLst/>
                <a:uLnTx/>
                <a:uFillTx/>
                <a:latin typeface="Arial" panose="020B0604020202020204" pitchFamily="34" charset="0"/>
                <a:ea typeface="Calibri"/>
                <a:cs typeface="Arial" panose="020B0604020202020204" pitchFamily="34" charset="0"/>
              </a:rPr>
              <a:t>Email: Ibrahim.khalil@rhenus.com</a:t>
            </a:r>
          </a:p>
        </p:txBody>
      </p:sp>
      <p:sp>
        <p:nvSpPr>
          <p:cNvPr id="31" name="TextBox 30">
            <a:extLst>
              <a:ext uri="{FF2B5EF4-FFF2-40B4-BE49-F238E27FC236}">
                <a16:creationId xmlns:a16="http://schemas.microsoft.com/office/drawing/2014/main" id="{AF0EAAEF-E697-B20F-9CC7-89ED0F55C3A2}"/>
              </a:ext>
            </a:extLst>
          </p:cNvPr>
          <p:cNvSpPr txBox="1"/>
          <p:nvPr/>
        </p:nvSpPr>
        <p:spPr>
          <a:xfrm>
            <a:off x="5354319" y="5445766"/>
            <a:ext cx="6096000" cy="59503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For Es</a:t>
            </a:r>
            <a:r>
              <a:rPr kumimoji="0" lang="de-DE" sz="1100" b="0" i="0" u="none" strike="noStrike" kern="1200" cap="none" spc="-7"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c</a:t>
            </a:r>
            <a:r>
              <a:rPr kumimoji="0" lang="de-DE"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a:t>
            </a:r>
            <a:r>
              <a:rPr kumimoji="0" lang="de-DE" sz="1100" b="0" i="0" u="none" strike="noStrike" kern="1200" cap="none" spc="5"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l</a:t>
            </a:r>
            <a:r>
              <a:rPr kumimoji="0" lang="de-DE"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ation:</a:t>
            </a:r>
          </a:p>
          <a:p>
            <a:pPr marL="0" marR="0" lvl="0" indent="0" algn="l" defTabSz="914400" rtl="0" eaLnBrk="1" fontAlgn="auto" latinLnBrk="0" hangingPunct="1">
              <a:lnSpc>
                <a:spcPts val="1318"/>
              </a:lnSpc>
              <a:spcBef>
                <a:spcPts val="0"/>
              </a:spcBef>
              <a:spcAft>
                <a:spcPts val="0"/>
              </a:spcAft>
              <a:buClrTx/>
              <a:buSzTx/>
              <a:buFontTx/>
              <a:buNone/>
              <a:tabLst/>
              <a:defRPr/>
            </a:pPr>
            <a:r>
              <a:rPr kumimoji="0" lang="de-DE" sz="1100" b="1" i="0" u="none" strike="noStrike" kern="1200" cap="none" spc="-3"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M</a:t>
            </a:r>
            <a:r>
              <a:rPr kumimoji="0" lang="de-DE" sz="1100" b="1" i="0" u="none" strike="noStrike" kern="1200" cap="none" spc="3"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r.</a:t>
            </a:r>
            <a:r>
              <a:rPr kumimoji="0" lang="de-DE" sz="1100" b="1" i="0" u="none" strike="noStrike" kern="1200" cap="none" spc="-18"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 </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5"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n</a:t>
            </a:r>
            <a:r>
              <a:rPr kumimoji="0" lang="de-DE" sz="1100" b="1" i="0" u="none" strike="noStrike" kern="1200" cap="none" spc="-4"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3"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s</a:t>
            </a:r>
            <a:r>
              <a:rPr kumimoji="0" lang="de-DE" sz="1100" b="1" i="0" u="none" strike="noStrike" kern="1200" cap="none" spc="-18"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 </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5"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l</a:t>
            </a:r>
            <a:r>
              <a:rPr kumimoji="0" lang="de-DE" sz="1100" b="1" i="0" u="none" strike="noStrike" kern="1200" cap="none" spc="4"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4"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r</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id – Regional Manager / Exhibition &amp; Fairs</a:t>
            </a:r>
          </a:p>
          <a:p>
            <a:pPr marL="0" marR="0" lvl="0" indent="0" algn="l" defTabSz="914400" rtl="0" eaLnBrk="1" fontAlgn="auto" latinLnBrk="0" hangingPunct="1">
              <a:lnSpc>
                <a:spcPts val="1318"/>
              </a:lnSpc>
              <a:spcBef>
                <a:spcPts val="0"/>
              </a:spcBef>
              <a:spcAft>
                <a:spcPts val="0"/>
              </a:spcAft>
              <a:buClrTx/>
              <a:buSzTx/>
              <a:buFontTx/>
              <a:buNone/>
              <a:tabLst/>
              <a:defRPr/>
            </a:pPr>
            <a:r>
              <a:rPr kumimoji="0" lang="de-DE" sz="11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Email: </a:t>
            </a:r>
            <a:r>
              <a:rPr lang="de-DE" sz="1100" dirty="0">
                <a:latin typeface="Arial" panose="020B0604020202020204" pitchFamily="34" charset="0"/>
                <a:ea typeface="Calibri"/>
                <a:cs typeface="Arial" panose="020B0604020202020204" pitchFamily="34" charset="0"/>
              </a:rPr>
              <a:t>Anas.Alarid@rhenus.com</a:t>
            </a:r>
            <a:r>
              <a:rPr kumimoji="0" lang="de-DE" sz="11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	</a:t>
            </a:r>
          </a:p>
        </p:txBody>
      </p:sp>
      <p:sp>
        <p:nvSpPr>
          <p:cNvPr id="34" name="TextBox 33">
            <a:extLst>
              <a:ext uri="{FF2B5EF4-FFF2-40B4-BE49-F238E27FC236}">
                <a16:creationId xmlns:a16="http://schemas.microsoft.com/office/drawing/2014/main" id="{1455F998-07F6-4049-115C-B52EAE57E372}"/>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pic>
        <p:nvPicPr>
          <p:cNvPr id="4" name="Grafik 12">
            <a:extLst>
              <a:ext uri="{FF2B5EF4-FFF2-40B4-BE49-F238E27FC236}">
                <a16:creationId xmlns:a16="http://schemas.microsoft.com/office/drawing/2014/main" id="{145DC345-6749-A7FF-3B0F-F40BD80D80D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2989113"/>
            <a:ext cx="372348" cy="372348"/>
          </a:xfrm>
          <a:prstGeom prst="rect">
            <a:avLst/>
          </a:prstGeom>
        </p:spPr>
      </p:pic>
      <p:pic>
        <p:nvPicPr>
          <p:cNvPr id="5" name="Grafik 12">
            <a:extLst>
              <a:ext uri="{FF2B5EF4-FFF2-40B4-BE49-F238E27FC236}">
                <a16:creationId xmlns:a16="http://schemas.microsoft.com/office/drawing/2014/main" id="{6C2F902D-CBC0-EAA9-58BF-3330A21845D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485423" y="5445766"/>
            <a:ext cx="545584" cy="545584"/>
          </a:xfrm>
          <a:prstGeom prst="rect">
            <a:avLst/>
          </a:prstGeom>
        </p:spPr>
      </p:pic>
      <p:pic>
        <p:nvPicPr>
          <p:cNvPr id="6" name="Grafik 12">
            <a:extLst>
              <a:ext uri="{FF2B5EF4-FFF2-40B4-BE49-F238E27FC236}">
                <a16:creationId xmlns:a16="http://schemas.microsoft.com/office/drawing/2014/main" id="{E525DAED-C980-9468-1E00-FEA7E2AD93A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3545841"/>
            <a:ext cx="372348" cy="372348"/>
          </a:xfrm>
          <a:prstGeom prst="rect">
            <a:avLst/>
          </a:prstGeom>
        </p:spPr>
      </p:pic>
      <p:pic>
        <p:nvPicPr>
          <p:cNvPr id="7" name="Grafik 12">
            <a:extLst>
              <a:ext uri="{FF2B5EF4-FFF2-40B4-BE49-F238E27FC236}">
                <a16:creationId xmlns:a16="http://schemas.microsoft.com/office/drawing/2014/main" id="{98D7AC99-9430-C236-F08F-70722B7924A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4102569"/>
            <a:ext cx="372348" cy="372348"/>
          </a:xfrm>
          <a:prstGeom prst="rect">
            <a:avLst/>
          </a:prstGeom>
        </p:spPr>
      </p:pic>
      <p:pic>
        <p:nvPicPr>
          <p:cNvPr id="8" name="Grafik 12">
            <a:extLst>
              <a:ext uri="{FF2B5EF4-FFF2-40B4-BE49-F238E27FC236}">
                <a16:creationId xmlns:a16="http://schemas.microsoft.com/office/drawing/2014/main" id="{6B775865-B089-E628-2AAA-84837AE8D3E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4659297"/>
            <a:ext cx="372348" cy="372348"/>
          </a:xfrm>
          <a:prstGeom prst="rect">
            <a:avLst/>
          </a:prstGeom>
        </p:spPr>
      </p:pic>
    </p:spTree>
    <p:extLst>
      <p:ext uri="{BB962C8B-B14F-4D97-AF65-F5344CB8AC3E}">
        <p14:creationId xmlns:p14="http://schemas.microsoft.com/office/powerpoint/2010/main" val="2316084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498506-D7F2-44B8-0C60-C754F121B6F2}"/>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C6DA122-063D-74B4-DBE3-C9E994D3402A}"/>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8701CA99-7553-8640-2738-28A91933A5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2E99C9A4-0547-964E-2D66-576F719C0793}"/>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79C20517-12AF-32C7-9FC9-04681205824F}"/>
              </a:ext>
            </a:extLst>
          </p:cNvPr>
          <p:cNvSpPr txBox="1"/>
          <p:nvPr/>
        </p:nvSpPr>
        <p:spPr>
          <a:xfrm>
            <a:off x="6584777" y="1141789"/>
            <a:ext cx="3618300" cy="3308598"/>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100" b="1" i="0" u="sng"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SEA FREIGHT - FCL &amp; LCL</a:t>
            </a: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Port of Discharge: Jebel Ali Port </a:t>
            </a:r>
            <a:r>
              <a:rPr kumimoji="0" lang="en-GB" sz="11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1" i="0" u="sng"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10 working days prior to Exhibition move-in date	</a:t>
            </a:r>
            <a:endParaRPr kumimoji="0" lang="de-DE" sz="1100" b="1" i="0" u="none" strike="noStrike" kern="1200" cap="none" spc="0" normalizeH="0" baseline="0" noProof="0" dirty="0">
              <a:ln>
                <a:noFill/>
              </a:ln>
              <a:solidFill>
                <a:srgbClr val="167D86"/>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de-DE"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GB" sz="110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tab pos="459740" algn="l"/>
              </a:tabLst>
              <a:defRPr/>
            </a:pPr>
            <a:r>
              <a:rPr kumimoji="0" lang="en-GB" sz="1100" b="1" i="0" u="sng"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AIR FREIGHT</a:t>
            </a:r>
          </a:p>
          <a:p>
            <a:pPr marL="0" marR="0" lvl="0" indent="0" algn="l" defTabSz="914400" rtl="0" eaLnBrk="1" fontAlgn="auto" latinLnBrk="0" hangingPunct="1">
              <a:lnSpc>
                <a:spcPct val="100000"/>
              </a:lnSpc>
              <a:spcBef>
                <a:spcPts val="0"/>
              </a:spcBef>
              <a:spcAft>
                <a:spcPts val="600"/>
              </a:spcAft>
              <a:buClrTx/>
              <a:buSzTx/>
              <a:buFontTx/>
              <a:buNone/>
              <a:tabLst>
                <a:tab pos="459740" algn="l"/>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Airport of discharge: Dubai &amp; DWC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8 working days prior to </a:t>
            </a: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Exhibition move-in date</a:t>
            </a:r>
            <a:endParaRPr kumimoji="0" lang="en-GB" sz="1100" b="0" i="0" u="none" strike="noStrike" kern="1200" cap="none" spc="0" normalizeH="0" baseline="0" noProof="0" dirty="0">
              <a:ln>
                <a:noFill/>
              </a:ln>
              <a:solidFill>
                <a:srgbClr val="FF000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kumimoji="0" lang="en-US" sz="110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kumimoji="0" lang="en-US" sz="110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100" b="1" i="0" u="sng"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LAND FREIGHT</a:t>
            </a: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Port of discharge: SILAA Border, Abu Dhabi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6 working days prior to Exhibition move-in date	</a:t>
            </a:r>
            <a:endParaRPr kumimoji="0" lang="en-GB" sz="1100" b="1" i="0" u="none" strike="noStrike" kern="1200" cap="none" spc="0" normalizeH="0" baseline="0" noProof="0" dirty="0">
              <a:ln>
                <a:noFill/>
              </a:ln>
              <a:solidFill>
                <a:srgbClr val="167D86"/>
              </a:solidFill>
              <a:effectLst/>
              <a:uLnTx/>
              <a:uFillTx/>
              <a:latin typeface="Arial" panose="020B0604020202020204" pitchFamily="34" charset="0"/>
              <a:cs typeface="Arial" panose="020B0604020202020204" pitchFamily="34" charset="0"/>
            </a:endParaRPr>
          </a:p>
        </p:txBody>
      </p:sp>
      <p:pic>
        <p:nvPicPr>
          <p:cNvPr id="4" name="Grafik 11">
            <a:extLst>
              <a:ext uri="{FF2B5EF4-FFF2-40B4-BE49-F238E27FC236}">
                <a16:creationId xmlns:a16="http://schemas.microsoft.com/office/drawing/2014/main" id="{63FC54F2-76CA-9DD5-A4C8-8CCDC59EB226}"/>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bwMode="gray">
          <a:xfrm>
            <a:off x="4894771" y="1063337"/>
            <a:ext cx="800820" cy="800820"/>
          </a:xfrm>
          <a:prstGeom prst="rect">
            <a:avLst/>
          </a:prstGeom>
        </p:spPr>
      </p:pic>
      <p:pic>
        <p:nvPicPr>
          <p:cNvPr id="5" name="Grafik 12">
            <a:extLst>
              <a:ext uri="{FF2B5EF4-FFF2-40B4-BE49-F238E27FC236}">
                <a16:creationId xmlns:a16="http://schemas.microsoft.com/office/drawing/2014/main" id="{F0A709C7-E25F-396B-EB80-0EB9A7CADAA6}"/>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bwMode="gray">
          <a:xfrm>
            <a:off x="4864278" y="2238509"/>
            <a:ext cx="786183" cy="786183"/>
          </a:xfrm>
          <a:prstGeom prst="rect">
            <a:avLst/>
          </a:prstGeom>
        </p:spPr>
      </p:pic>
      <p:grpSp>
        <p:nvGrpSpPr>
          <p:cNvPr id="6" name="Grafik 46">
            <a:extLst>
              <a:ext uri="{FF2B5EF4-FFF2-40B4-BE49-F238E27FC236}">
                <a16:creationId xmlns:a16="http://schemas.microsoft.com/office/drawing/2014/main" id="{72F54B0D-C8C3-458A-F7C6-CDAB1A02ED07}"/>
              </a:ext>
            </a:extLst>
          </p:cNvPr>
          <p:cNvGrpSpPr/>
          <p:nvPr/>
        </p:nvGrpSpPr>
        <p:grpSpPr bwMode="gray">
          <a:xfrm>
            <a:off x="5004565" y="3558458"/>
            <a:ext cx="800819" cy="549701"/>
            <a:chOff x="6346423" y="5472808"/>
            <a:chExt cx="651355" cy="376799"/>
          </a:xfrm>
          <a:solidFill>
            <a:sysClr val="windowText" lastClr="000000"/>
          </a:solidFill>
        </p:grpSpPr>
        <p:sp>
          <p:nvSpPr>
            <p:cNvPr id="7" name="Freihandform: Form 118">
              <a:extLst>
                <a:ext uri="{FF2B5EF4-FFF2-40B4-BE49-F238E27FC236}">
                  <a16:creationId xmlns:a16="http://schemas.microsoft.com/office/drawing/2014/main" id="{093A161F-B37C-DB71-B0D5-C706C9B42738}"/>
                </a:ext>
              </a:extLst>
            </p:cNvPr>
            <p:cNvSpPr/>
            <p:nvPr/>
          </p:nvSpPr>
          <p:spPr bwMode="gray">
            <a:xfrm>
              <a:off x="6448539" y="5725998"/>
              <a:ext cx="123609" cy="123609"/>
            </a:xfrm>
            <a:custGeom>
              <a:avLst/>
              <a:gdLst>
                <a:gd name="connsiteX0" fmla="*/ 61805 w 123609"/>
                <a:gd name="connsiteY0" fmla="*/ 123610 h 123609"/>
                <a:gd name="connsiteX1" fmla="*/ 0 w 123609"/>
                <a:gd name="connsiteY1" fmla="*/ 61805 h 123609"/>
                <a:gd name="connsiteX2" fmla="*/ 61805 w 123609"/>
                <a:gd name="connsiteY2" fmla="*/ 0 h 123609"/>
                <a:gd name="connsiteX3" fmla="*/ 123610 w 123609"/>
                <a:gd name="connsiteY3" fmla="*/ 61805 h 123609"/>
                <a:gd name="connsiteX4" fmla="*/ 61805 w 123609"/>
                <a:gd name="connsiteY4" fmla="*/ 123610 h 123609"/>
                <a:gd name="connsiteX5" fmla="*/ 61805 w 123609"/>
                <a:gd name="connsiteY5" fmla="*/ 24010 h 123609"/>
                <a:gd name="connsiteX6" fmla="*/ 23995 w 123609"/>
                <a:gd name="connsiteY6" fmla="*/ 61810 h 123609"/>
                <a:gd name="connsiteX7" fmla="*/ 61795 w 123609"/>
                <a:gd name="connsiteY7" fmla="*/ 99619 h 123609"/>
                <a:gd name="connsiteX8" fmla="*/ 99605 w 123609"/>
                <a:gd name="connsiteY8" fmla="*/ 61819 h 123609"/>
                <a:gd name="connsiteX9" fmla="*/ 99605 w 123609"/>
                <a:gd name="connsiteY9" fmla="*/ 61807 h 123609"/>
                <a:gd name="connsiteX10" fmla="*/ 61805 w 123609"/>
                <a:gd name="connsiteY10"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3609" h="123609">
                  <a:moveTo>
                    <a:pt x="61805" y="123610"/>
                  </a:moveTo>
                  <a:cubicBezTo>
                    <a:pt x="27671" y="123610"/>
                    <a:pt x="0" y="95938"/>
                    <a:pt x="0" y="61805"/>
                  </a:cubicBezTo>
                  <a:cubicBezTo>
                    <a:pt x="0" y="27672"/>
                    <a:pt x="27671" y="0"/>
                    <a:pt x="61805" y="0"/>
                  </a:cubicBezTo>
                  <a:cubicBezTo>
                    <a:pt x="95939" y="0"/>
                    <a:pt x="123610" y="27672"/>
                    <a:pt x="123610" y="61805"/>
                  </a:cubicBezTo>
                  <a:cubicBezTo>
                    <a:pt x="123576" y="95926"/>
                    <a:pt x="95925" y="123576"/>
                    <a:pt x="61805" y="123610"/>
                  </a:cubicBezTo>
                  <a:close/>
                  <a:moveTo>
                    <a:pt x="61805" y="24010"/>
                  </a:moveTo>
                  <a:cubicBezTo>
                    <a:pt x="40926" y="24007"/>
                    <a:pt x="23998" y="40930"/>
                    <a:pt x="23995" y="61810"/>
                  </a:cubicBezTo>
                  <a:cubicBezTo>
                    <a:pt x="23993" y="82690"/>
                    <a:pt x="40916" y="99617"/>
                    <a:pt x="61795" y="99619"/>
                  </a:cubicBezTo>
                  <a:cubicBezTo>
                    <a:pt x="82674" y="99622"/>
                    <a:pt x="99602" y="82699"/>
                    <a:pt x="99605" y="61819"/>
                  </a:cubicBezTo>
                  <a:cubicBezTo>
                    <a:pt x="99605" y="61814"/>
                    <a:pt x="99605" y="61812"/>
                    <a:pt x="99605" y="61807"/>
                  </a:cubicBezTo>
                  <a:cubicBezTo>
                    <a:pt x="99581" y="40942"/>
                    <a:pt x="82671" y="24031"/>
                    <a:pt x="61805"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8" name="Freihandform: Form 119">
              <a:extLst>
                <a:ext uri="{FF2B5EF4-FFF2-40B4-BE49-F238E27FC236}">
                  <a16:creationId xmlns:a16="http://schemas.microsoft.com/office/drawing/2014/main" id="{5260FDE3-0CDD-458E-EE8E-7CAC075B6154}"/>
                </a:ext>
              </a:extLst>
            </p:cNvPr>
            <p:cNvSpPr/>
            <p:nvPr/>
          </p:nvSpPr>
          <p:spPr bwMode="gray">
            <a:xfrm>
              <a:off x="6486344"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9" name="Freihandform: Form 120">
              <a:extLst>
                <a:ext uri="{FF2B5EF4-FFF2-40B4-BE49-F238E27FC236}">
                  <a16:creationId xmlns:a16="http://schemas.microsoft.com/office/drawing/2014/main" id="{EF073B07-FD92-CEEC-ECC4-A8657E7A2FED}"/>
                </a:ext>
              </a:extLst>
            </p:cNvPr>
            <p:cNvSpPr/>
            <p:nvPr/>
          </p:nvSpPr>
          <p:spPr bwMode="gray">
            <a:xfrm>
              <a:off x="6802414" y="5725998"/>
              <a:ext cx="123609" cy="123609"/>
            </a:xfrm>
            <a:custGeom>
              <a:avLst/>
              <a:gdLst>
                <a:gd name="connsiteX0" fmla="*/ 61807 w 123609"/>
                <a:gd name="connsiteY0" fmla="*/ 123610 h 123609"/>
                <a:gd name="connsiteX1" fmla="*/ 0 w 123609"/>
                <a:gd name="connsiteY1" fmla="*/ 61807 h 123609"/>
                <a:gd name="connsiteX2" fmla="*/ 61802 w 123609"/>
                <a:gd name="connsiteY2" fmla="*/ 0 h 123609"/>
                <a:gd name="connsiteX3" fmla="*/ 123610 w 123609"/>
                <a:gd name="connsiteY3" fmla="*/ 61802 h 123609"/>
                <a:gd name="connsiteX4" fmla="*/ 123610 w 123609"/>
                <a:gd name="connsiteY4" fmla="*/ 61807 h 123609"/>
                <a:gd name="connsiteX5" fmla="*/ 61807 w 123609"/>
                <a:gd name="connsiteY5" fmla="*/ 123610 h 123609"/>
                <a:gd name="connsiteX6" fmla="*/ 61807 w 123609"/>
                <a:gd name="connsiteY6" fmla="*/ 24010 h 123609"/>
                <a:gd name="connsiteX7" fmla="*/ 24000 w 123609"/>
                <a:gd name="connsiteY7" fmla="*/ 61812 h 123609"/>
                <a:gd name="connsiteX8" fmla="*/ 61802 w 123609"/>
                <a:gd name="connsiteY8" fmla="*/ 99619 h 123609"/>
                <a:gd name="connsiteX9" fmla="*/ 99610 w 123609"/>
                <a:gd name="connsiteY9" fmla="*/ 61817 h 123609"/>
                <a:gd name="connsiteX10" fmla="*/ 99610 w 123609"/>
                <a:gd name="connsiteY10" fmla="*/ 61807 h 123609"/>
                <a:gd name="connsiteX11" fmla="*/ 61807 w 123609"/>
                <a:gd name="connsiteY11"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3609" h="123609">
                  <a:moveTo>
                    <a:pt x="61807" y="123610"/>
                  </a:moveTo>
                  <a:cubicBezTo>
                    <a:pt x="27674" y="123612"/>
                    <a:pt x="2" y="95940"/>
                    <a:pt x="0" y="61807"/>
                  </a:cubicBezTo>
                  <a:cubicBezTo>
                    <a:pt x="-2" y="27674"/>
                    <a:pt x="27670" y="2"/>
                    <a:pt x="61802" y="0"/>
                  </a:cubicBezTo>
                  <a:cubicBezTo>
                    <a:pt x="95935" y="-2"/>
                    <a:pt x="123607" y="27670"/>
                    <a:pt x="123610" y="61802"/>
                  </a:cubicBezTo>
                  <a:cubicBezTo>
                    <a:pt x="123610" y="61805"/>
                    <a:pt x="123610" y="61805"/>
                    <a:pt x="123610" y="61807"/>
                  </a:cubicBezTo>
                  <a:cubicBezTo>
                    <a:pt x="123574" y="95926"/>
                    <a:pt x="95926" y="123574"/>
                    <a:pt x="61807" y="123610"/>
                  </a:cubicBezTo>
                  <a:close/>
                  <a:moveTo>
                    <a:pt x="61807" y="24010"/>
                  </a:moveTo>
                  <a:cubicBezTo>
                    <a:pt x="40927" y="24007"/>
                    <a:pt x="24002" y="40932"/>
                    <a:pt x="24000" y="61812"/>
                  </a:cubicBezTo>
                  <a:cubicBezTo>
                    <a:pt x="23998" y="82692"/>
                    <a:pt x="40922" y="99617"/>
                    <a:pt x="61802" y="99619"/>
                  </a:cubicBezTo>
                  <a:cubicBezTo>
                    <a:pt x="82682" y="99622"/>
                    <a:pt x="99607" y="82697"/>
                    <a:pt x="99610" y="61817"/>
                  </a:cubicBezTo>
                  <a:cubicBezTo>
                    <a:pt x="99610" y="61814"/>
                    <a:pt x="99610" y="61810"/>
                    <a:pt x="99610" y="61807"/>
                  </a:cubicBezTo>
                  <a:cubicBezTo>
                    <a:pt x="99586" y="40939"/>
                    <a:pt x="82675" y="24031"/>
                    <a:pt x="61807"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0" name="Freihandform: Form 121">
              <a:extLst>
                <a:ext uri="{FF2B5EF4-FFF2-40B4-BE49-F238E27FC236}">
                  <a16:creationId xmlns:a16="http://schemas.microsoft.com/office/drawing/2014/main" id="{C799AB42-0298-DC6E-FE69-3709219E9178}"/>
                </a:ext>
              </a:extLst>
            </p:cNvPr>
            <p:cNvSpPr/>
            <p:nvPr/>
          </p:nvSpPr>
          <p:spPr bwMode="gray">
            <a:xfrm>
              <a:off x="6840221"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1" name="Freihandform: Form 122">
              <a:extLst>
                <a:ext uri="{FF2B5EF4-FFF2-40B4-BE49-F238E27FC236}">
                  <a16:creationId xmlns:a16="http://schemas.microsoft.com/office/drawing/2014/main" id="{AE44E05C-B933-6D42-C779-E736502D7FC3}"/>
                </a:ext>
              </a:extLst>
            </p:cNvPr>
            <p:cNvSpPr/>
            <p:nvPr/>
          </p:nvSpPr>
          <p:spPr bwMode="gray">
            <a:xfrm>
              <a:off x="6560096" y="5774094"/>
              <a:ext cx="254332" cy="24000"/>
            </a:xfrm>
            <a:custGeom>
              <a:avLst/>
              <a:gdLst>
                <a:gd name="connsiteX0" fmla="*/ 0 w 254332"/>
                <a:gd name="connsiteY0" fmla="*/ 0 h 24000"/>
                <a:gd name="connsiteX1" fmla="*/ 254333 w 254332"/>
                <a:gd name="connsiteY1" fmla="*/ 0 h 24000"/>
                <a:gd name="connsiteX2" fmla="*/ 254333 w 254332"/>
                <a:gd name="connsiteY2" fmla="*/ 24000 h 24000"/>
                <a:gd name="connsiteX3" fmla="*/ 0 w 254332"/>
                <a:gd name="connsiteY3" fmla="*/ 24000 h 24000"/>
              </a:gdLst>
              <a:ahLst/>
              <a:cxnLst>
                <a:cxn ang="0">
                  <a:pos x="connsiteX0" y="connsiteY0"/>
                </a:cxn>
                <a:cxn ang="0">
                  <a:pos x="connsiteX1" y="connsiteY1"/>
                </a:cxn>
                <a:cxn ang="0">
                  <a:pos x="connsiteX2" y="connsiteY2"/>
                </a:cxn>
                <a:cxn ang="0">
                  <a:pos x="connsiteX3" y="connsiteY3"/>
                </a:cxn>
              </a:cxnLst>
              <a:rect l="l" t="t" r="r" b="b"/>
              <a:pathLst>
                <a:path w="254332" h="24000">
                  <a:moveTo>
                    <a:pt x="0" y="0"/>
                  </a:moveTo>
                  <a:lnTo>
                    <a:pt x="254333" y="0"/>
                  </a:lnTo>
                  <a:lnTo>
                    <a:pt x="254333" y="24000"/>
                  </a:lnTo>
                  <a:lnTo>
                    <a:pt x="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2" name="Freihandform: Form 123">
              <a:extLst>
                <a:ext uri="{FF2B5EF4-FFF2-40B4-BE49-F238E27FC236}">
                  <a16:creationId xmlns:a16="http://schemas.microsoft.com/office/drawing/2014/main" id="{960A122C-A07E-366F-70A4-E07043FA5CB8}"/>
                </a:ext>
              </a:extLst>
            </p:cNvPr>
            <p:cNvSpPr/>
            <p:nvPr/>
          </p:nvSpPr>
          <p:spPr bwMode="gray">
            <a:xfrm>
              <a:off x="6346423" y="5472808"/>
              <a:ext cx="424000" cy="325286"/>
            </a:xfrm>
            <a:custGeom>
              <a:avLst/>
              <a:gdLst>
                <a:gd name="connsiteX0" fmla="*/ 114122 w 424000"/>
                <a:gd name="connsiteY0" fmla="*/ 325286 h 325286"/>
                <a:gd name="connsiteX1" fmla="*/ 12000 w 424000"/>
                <a:gd name="connsiteY1" fmla="*/ 325286 h 325286"/>
                <a:gd name="connsiteX2" fmla="*/ 0 w 424000"/>
                <a:gd name="connsiteY2" fmla="*/ 313286 h 325286"/>
                <a:gd name="connsiteX3" fmla="*/ 0 w 424000"/>
                <a:gd name="connsiteY3" fmla="*/ 12000 h 325286"/>
                <a:gd name="connsiteX4" fmla="*/ 12000 w 424000"/>
                <a:gd name="connsiteY4" fmla="*/ 0 h 325286"/>
                <a:gd name="connsiteX5" fmla="*/ 412001 w 424000"/>
                <a:gd name="connsiteY5" fmla="*/ 0 h 325286"/>
                <a:gd name="connsiteX6" fmla="*/ 424001 w 424000"/>
                <a:gd name="connsiteY6" fmla="*/ 12000 h 325286"/>
                <a:gd name="connsiteX7" fmla="*/ 424001 w 424000"/>
                <a:gd name="connsiteY7" fmla="*/ 230400 h 325286"/>
                <a:gd name="connsiteX8" fmla="*/ 412001 w 424000"/>
                <a:gd name="connsiteY8" fmla="*/ 242400 h 325286"/>
                <a:gd name="connsiteX9" fmla="*/ 400001 w 424000"/>
                <a:gd name="connsiteY9" fmla="*/ 230400 h 325286"/>
                <a:gd name="connsiteX10" fmla="*/ 400001 w 424000"/>
                <a:gd name="connsiteY10" fmla="*/ 24000 h 325286"/>
                <a:gd name="connsiteX11" fmla="*/ 24000 w 424000"/>
                <a:gd name="connsiteY11" fmla="*/ 24000 h 325286"/>
                <a:gd name="connsiteX12" fmla="*/ 24000 w 424000"/>
                <a:gd name="connsiteY12" fmla="*/ 301286 h 325286"/>
                <a:gd name="connsiteX13" fmla="*/ 114122 w 424000"/>
                <a:gd name="connsiteY13" fmla="*/ 301286 h 325286"/>
                <a:gd name="connsiteX14" fmla="*/ 126122 w 424000"/>
                <a:gd name="connsiteY14" fmla="*/ 313286 h 325286"/>
                <a:gd name="connsiteX15" fmla="*/ 114122 w 424000"/>
                <a:gd name="connsiteY15" fmla="*/ 325286 h 325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24000" h="325286">
                  <a:moveTo>
                    <a:pt x="114122" y="325286"/>
                  </a:moveTo>
                  <a:lnTo>
                    <a:pt x="12000" y="325286"/>
                  </a:lnTo>
                  <a:cubicBezTo>
                    <a:pt x="5373" y="325286"/>
                    <a:pt x="0" y="319913"/>
                    <a:pt x="0" y="313286"/>
                  </a:cubicBezTo>
                  <a:lnTo>
                    <a:pt x="0" y="12000"/>
                  </a:lnTo>
                  <a:cubicBezTo>
                    <a:pt x="0" y="5373"/>
                    <a:pt x="5373" y="0"/>
                    <a:pt x="12000" y="0"/>
                  </a:cubicBezTo>
                  <a:lnTo>
                    <a:pt x="412001" y="0"/>
                  </a:lnTo>
                  <a:cubicBezTo>
                    <a:pt x="418627" y="0"/>
                    <a:pt x="424001" y="5373"/>
                    <a:pt x="424001" y="12000"/>
                  </a:cubicBezTo>
                  <a:lnTo>
                    <a:pt x="424001" y="230400"/>
                  </a:lnTo>
                  <a:cubicBezTo>
                    <a:pt x="424001" y="237026"/>
                    <a:pt x="418627" y="242400"/>
                    <a:pt x="412001" y="242400"/>
                  </a:cubicBezTo>
                  <a:cubicBezTo>
                    <a:pt x="405374" y="242400"/>
                    <a:pt x="400001" y="237026"/>
                    <a:pt x="400001" y="230400"/>
                  </a:cubicBezTo>
                  <a:lnTo>
                    <a:pt x="400001" y="24000"/>
                  </a:lnTo>
                  <a:lnTo>
                    <a:pt x="24000" y="24000"/>
                  </a:lnTo>
                  <a:lnTo>
                    <a:pt x="24000" y="301286"/>
                  </a:lnTo>
                  <a:lnTo>
                    <a:pt x="114122" y="301286"/>
                  </a:lnTo>
                  <a:cubicBezTo>
                    <a:pt x="120750" y="301286"/>
                    <a:pt x="126122" y="306660"/>
                    <a:pt x="126122" y="313286"/>
                  </a:cubicBezTo>
                  <a:cubicBezTo>
                    <a:pt x="126122" y="319913"/>
                    <a:pt x="120750" y="325286"/>
                    <a:pt x="114122" y="325286"/>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3" name="Freihandform: Form 124">
              <a:extLst>
                <a:ext uri="{FF2B5EF4-FFF2-40B4-BE49-F238E27FC236}">
                  <a16:creationId xmlns:a16="http://schemas.microsoft.com/office/drawing/2014/main" id="{987D8ACD-241A-D97E-2434-32697FA13B05}"/>
                </a:ext>
              </a:extLst>
            </p:cNvPr>
            <p:cNvSpPr/>
            <p:nvPr/>
          </p:nvSpPr>
          <p:spPr bwMode="gray">
            <a:xfrm>
              <a:off x="6746429" y="5538723"/>
              <a:ext cx="251349" cy="259394"/>
            </a:xfrm>
            <a:custGeom>
              <a:avLst/>
              <a:gdLst>
                <a:gd name="connsiteX0" fmla="*/ 219106 w 251349"/>
                <a:gd name="connsiteY0" fmla="*/ 259370 h 259394"/>
                <a:gd name="connsiteX1" fmla="*/ 167599 w 251349"/>
                <a:gd name="connsiteY1" fmla="*/ 259370 h 259394"/>
                <a:gd name="connsiteX2" fmla="*/ 155599 w 251349"/>
                <a:gd name="connsiteY2" fmla="*/ 247370 h 259394"/>
                <a:gd name="connsiteX3" fmla="*/ 167599 w 251349"/>
                <a:gd name="connsiteY3" fmla="*/ 235370 h 259394"/>
                <a:gd name="connsiteX4" fmla="*/ 219103 w 251349"/>
                <a:gd name="connsiteY4" fmla="*/ 235370 h 259394"/>
                <a:gd name="connsiteX5" fmla="*/ 227400 w 251349"/>
                <a:gd name="connsiteY5" fmla="*/ 231139 h 259394"/>
                <a:gd name="connsiteX6" fmla="*/ 227352 w 251349"/>
                <a:gd name="connsiteY6" fmla="*/ 189422 h 259394"/>
                <a:gd name="connsiteX7" fmla="*/ 148018 w 251349"/>
                <a:gd name="connsiteY7" fmla="*/ 60926 h 259394"/>
                <a:gd name="connsiteX8" fmla="*/ 141888 w 251349"/>
                <a:gd name="connsiteY8" fmla="*/ 51374 h 259394"/>
                <a:gd name="connsiteX9" fmla="*/ 116002 w 251349"/>
                <a:gd name="connsiteY9" fmla="*/ 24000 h 259394"/>
                <a:gd name="connsiteX10" fmla="*/ 12000 w 251349"/>
                <a:gd name="connsiteY10" fmla="*/ 24000 h 259394"/>
                <a:gd name="connsiteX11" fmla="*/ 0 w 251349"/>
                <a:gd name="connsiteY11" fmla="*/ 12000 h 259394"/>
                <a:gd name="connsiteX12" fmla="*/ 12000 w 251349"/>
                <a:gd name="connsiteY12" fmla="*/ 0 h 259394"/>
                <a:gd name="connsiteX13" fmla="*/ 115999 w 251349"/>
                <a:gd name="connsiteY13" fmla="*/ 0 h 259394"/>
                <a:gd name="connsiteX14" fmla="*/ 162125 w 251349"/>
                <a:gd name="connsiteY14" fmla="*/ 38460 h 259394"/>
                <a:gd name="connsiteX15" fmla="*/ 168146 w 251349"/>
                <a:gd name="connsiteY15" fmla="*/ 47846 h 259394"/>
                <a:gd name="connsiteX16" fmla="*/ 249593 w 251349"/>
                <a:gd name="connsiteY16" fmla="*/ 179777 h 259394"/>
                <a:gd name="connsiteX17" fmla="*/ 251350 w 251349"/>
                <a:gd name="connsiteY17" fmla="*/ 186034 h 259394"/>
                <a:gd name="connsiteX18" fmla="*/ 251350 w 251349"/>
                <a:gd name="connsiteY18" fmla="*/ 231516 h 259394"/>
                <a:gd name="connsiteX19" fmla="*/ 219106 w 251349"/>
                <a:gd name="connsiteY19" fmla="*/ 259370 h 25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1349" h="259394">
                  <a:moveTo>
                    <a:pt x="219106" y="259370"/>
                  </a:moveTo>
                  <a:lnTo>
                    <a:pt x="167599" y="259370"/>
                  </a:lnTo>
                  <a:cubicBezTo>
                    <a:pt x="160973" y="259370"/>
                    <a:pt x="155599" y="253997"/>
                    <a:pt x="155599" y="247370"/>
                  </a:cubicBezTo>
                  <a:cubicBezTo>
                    <a:pt x="155599" y="240744"/>
                    <a:pt x="160973" y="235370"/>
                    <a:pt x="167599" y="235370"/>
                  </a:cubicBezTo>
                  <a:lnTo>
                    <a:pt x="219103" y="235370"/>
                  </a:lnTo>
                  <a:cubicBezTo>
                    <a:pt x="222384" y="235356"/>
                    <a:pt x="225461" y="233786"/>
                    <a:pt x="227400" y="231139"/>
                  </a:cubicBezTo>
                  <a:lnTo>
                    <a:pt x="227352" y="189422"/>
                  </a:lnTo>
                  <a:cubicBezTo>
                    <a:pt x="216701" y="171972"/>
                    <a:pt x="160802" y="80614"/>
                    <a:pt x="148018" y="60926"/>
                  </a:cubicBezTo>
                  <a:lnTo>
                    <a:pt x="141888" y="51374"/>
                  </a:lnTo>
                  <a:cubicBezTo>
                    <a:pt x="127728" y="29191"/>
                    <a:pt x="123648" y="24000"/>
                    <a:pt x="116002" y="24000"/>
                  </a:cubicBezTo>
                  <a:lnTo>
                    <a:pt x="12000" y="24000"/>
                  </a:lnTo>
                  <a:cubicBezTo>
                    <a:pt x="5374" y="24000"/>
                    <a:pt x="0" y="18626"/>
                    <a:pt x="0" y="12000"/>
                  </a:cubicBezTo>
                  <a:cubicBezTo>
                    <a:pt x="0" y="5374"/>
                    <a:pt x="5374" y="0"/>
                    <a:pt x="12000" y="0"/>
                  </a:cubicBezTo>
                  <a:lnTo>
                    <a:pt x="115999" y="0"/>
                  </a:lnTo>
                  <a:cubicBezTo>
                    <a:pt x="137573" y="0"/>
                    <a:pt x="147334" y="15305"/>
                    <a:pt x="162125" y="38460"/>
                  </a:cubicBezTo>
                  <a:lnTo>
                    <a:pt x="168146" y="47846"/>
                  </a:lnTo>
                  <a:cubicBezTo>
                    <a:pt x="182398" y="69809"/>
                    <a:pt x="246850" y="175301"/>
                    <a:pt x="249593" y="179777"/>
                  </a:cubicBezTo>
                  <a:cubicBezTo>
                    <a:pt x="250740" y="181663"/>
                    <a:pt x="251347" y="183826"/>
                    <a:pt x="251350" y="186034"/>
                  </a:cubicBezTo>
                  <a:lnTo>
                    <a:pt x="251350" y="231516"/>
                  </a:lnTo>
                  <a:cubicBezTo>
                    <a:pt x="249593" y="247831"/>
                    <a:pt x="235505" y="260004"/>
                    <a:pt x="219106" y="25937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4" name="Freihandform: Form 125">
              <a:extLst>
                <a:ext uri="{FF2B5EF4-FFF2-40B4-BE49-F238E27FC236}">
                  <a16:creationId xmlns:a16="http://schemas.microsoft.com/office/drawing/2014/main" id="{68C65D63-20A3-CEB3-A3E9-20E3199A4708}"/>
                </a:ext>
              </a:extLst>
            </p:cNvPr>
            <p:cNvSpPr/>
            <p:nvPr/>
          </p:nvSpPr>
          <p:spPr bwMode="gray">
            <a:xfrm>
              <a:off x="6776237" y="5579939"/>
              <a:ext cx="137143" cy="24000"/>
            </a:xfrm>
            <a:custGeom>
              <a:avLst/>
              <a:gdLst>
                <a:gd name="connsiteX0" fmla="*/ 125143 w 137143"/>
                <a:gd name="connsiteY0" fmla="*/ 24000 h 24000"/>
                <a:gd name="connsiteX1" fmla="*/ 12000 w 137143"/>
                <a:gd name="connsiteY1" fmla="*/ 24000 h 24000"/>
                <a:gd name="connsiteX2" fmla="*/ 0 w 137143"/>
                <a:gd name="connsiteY2" fmla="*/ 12000 h 24000"/>
                <a:gd name="connsiteX3" fmla="*/ 12000 w 137143"/>
                <a:gd name="connsiteY3" fmla="*/ 0 h 24000"/>
                <a:gd name="connsiteX4" fmla="*/ 125143 w 137143"/>
                <a:gd name="connsiteY4" fmla="*/ 0 h 24000"/>
                <a:gd name="connsiteX5" fmla="*/ 137143 w 137143"/>
                <a:gd name="connsiteY5" fmla="*/ 12000 h 24000"/>
                <a:gd name="connsiteX6" fmla="*/ 125143 w 137143"/>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43" h="24000">
                  <a:moveTo>
                    <a:pt x="125143" y="24000"/>
                  </a:moveTo>
                  <a:lnTo>
                    <a:pt x="12000" y="24000"/>
                  </a:lnTo>
                  <a:cubicBezTo>
                    <a:pt x="5374" y="24000"/>
                    <a:pt x="0" y="18626"/>
                    <a:pt x="0" y="12000"/>
                  </a:cubicBezTo>
                  <a:cubicBezTo>
                    <a:pt x="0" y="5374"/>
                    <a:pt x="5374" y="0"/>
                    <a:pt x="12000" y="0"/>
                  </a:cubicBezTo>
                  <a:lnTo>
                    <a:pt x="125143" y="0"/>
                  </a:lnTo>
                  <a:cubicBezTo>
                    <a:pt x="131770" y="0"/>
                    <a:pt x="137143" y="5374"/>
                    <a:pt x="137143" y="12000"/>
                  </a:cubicBezTo>
                  <a:cubicBezTo>
                    <a:pt x="137143" y="18626"/>
                    <a:pt x="131770" y="24000"/>
                    <a:pt x="125143"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5" name="Freihandform: Form 126">
              <a:extLst>
                <a:ext uri="{FF2B5EF4-FFF2-40B4-BE49-F238E27FC236}">
                  <a16:creationId xmlns:a16="http://schemas.microsoft.com/office/drawing/2014/main" id="{0ED1F835-32E8-DAA9-5CA8-F448B7E77171}"/>
                </a:ext>
              </a:extLst>
            </p:cNvPr>
            <p:cNvSpPr/>
            <p:nvPr/>
          </p:nvSpPr>
          <p:spPr bwMode="gray">
            <a:xfrm>
              <a:off x="6857143" y="5726008"/>
              <a:ext cx="137155" cy="24000"/>
            </a:xfrm>
            <a:custGeom>
              <a:avLst/>
              <a:gdLst>
                <a:gd name="connsiteX0" fmla="*/ 125155 w 137155"/>
                <a:gd name="connsiteY0" fmla="*/ 24000 h 24000"/>
                <a:gd name="connsiteX1" fmla="*/ 12000 w 137155"/>
                <a:gd name="connsiteY1" fmla="*/ 24000 h 24000"/>
                <a:gd name="connsiteX2" fmla="*/ 0 w 137155"/>
                <a:gd name="connsiteY2" fmla="*/ 12000 h 24000"/>
                <a:gd name="connsiteX3" fmla="*/ 12000 w 137155"/>
                <a:gd name="connsiteY3" fmla="*/ 0 h 24000"/>
                <a:gd name="connsiteX4" fmla="*/ 125155 w 137155"/>
                <a:gd name="connsiteY4" fmla="*/ 0 h 24000"/>
                <a:gd name="connsiteX5" fmla="*/ 137155 w 137155"/>
                <a:gd name="connsiteY5" fmla="*/ 12000 h 24000"/>
                <a:gd name="connsiteX6" fmla="*/ 125155 w 137155"/>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55" h="24000">
                  <a:moveTo>
                    <a:pt x="125155" y="24000"/>
                  </a:moveTo>
                  <a:lnTo>
                    <a:pt x="12000" y="24000"/>
                  </a:lnTo>
                  <a:cubicBezTo>
                    <a:pt x="5374" y="24000"/>
                    <a:pt x="0" y="18626"/>
                    <a:pt x="0" y="12000"/>
                  </a:cubicBezTo>
                  <a:cubicBezTo>
                    <a:pt x="0" y="5374"/>
                    <a:pt x="5374" y="0"/>
                    <a:pt x="12000" y="0"/>
                  </a:cubicBezTo>
                  <a:lnTo>
                    <a:pt x="125155" y="0"/>
                  </a:lnTo>
                  <a:cubicBezTo>
                    <a:pt x="131782" y="0"/>
                    <a:pt x="137155" y="5374"/>
                    <a:pt x="137155" y="12000"/>
                  </a:cubicBezTo>
                  <a:cubicBezTo>
                    <a:pt x="137155" y="18626"/>
                    <a:pt x="131782" y="24000"/>
                    <a:pt x="125155"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6" name="Freihandform: Form 127">
              <a:extLst>
                <a:ext uri="{FF2B5EF4-FFF2-40B4-BE49-F238E27FC236}">
                  <a16:creationId xmlns:a16="http://schemas.microsoft.com/office/drawing/2014/main" id="{4AFB1DE6-2183-212F-2298-38CA4D293F4F}"/>
                </a:ext>
              </a:extLst>
            </p:cNvPr>
            <p:cNvSpPr/>
            <p:nvPr/>
          </p:nvSpPr>
          <p:spPr bwMode="gray">
            <a:xfrm>
              <a:off x="6809635" y="5613580"/>
              <a:ext cx="146613" cy="56160"/>
            </a:xfrm>
            <a:custGeom>
              <a:avLst/>
              <a:gdLst>
                <a:gd name="connsiteX0" fmla="*/ 134614 w 146613"/>
                <a:gd name="connsiteY0" fmla="*/ 56160 h 56160"/>
                <a:gd name="connsiteX1" fmla="*/ 12000 w 146613"/>
                <a:gd name="connsiteY1" fmla="*/ 56160 h 56160"/>
                <a:gd name="connsiteX2" fmla="*/ 0 w 146613"/>
                <a:gd name="connsiteY2" fmla="*/ 44160 h 56160"/>
                <a:gd name="connsiteX3" fmla="*/ 0 w 146613"/>
                <a:gd name="connsiteY3" fmla="*/ 12000 h 56160"/>
                <a:gd name="connsiteX4" fmla="*/ 12000 w 146613"/>
                <a:gd name="connsiteY4" fmla="*/ 0 h 56160"/>
                <a:gd name="connsiteX5" fmla="*/ 24000 w 146613"/>
                <a:gd name="connsiteY5" fmla="*/ 12000 h 56160"/>
                <a:gd name="connsiteX6" fmla="*/ 24000 w 146613"/>
                <a:gd name="connsiteY6" fmla="*/ 32160 h 56160"/>
                <a:gd name="connsiteX7" fmla="*/ 134614 w 146613"/>
                <a:gd name="connsiteY7" fmla="*/ 32160 h 56160"/>
                <a:gd name="connsiteX8" fmla="*/ 146614 w 146613"/>
                <a:gd name="connsiteY8" fmla="*/ 44160 h 56160"/>
                <a:gd name="connsiteX9" fmla="*/ 134614 w 146613"/>
                <a:gd name="connsiteY9" fmla="*/ 56160 h 5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6613" h="56160">
                  <a:moveTo>
                    <a:pt x="134614" y="56160"/>
                  </a:moveTo>
                  <a:lnTo>
                    <a:pt x="12000" y="56160"/>
                  </a:lnTo>
                  <a:cubicBezTo>
                    <a:pt x="5374" y="56160"/>
                    <a:pt x="0" y="50786"/>
                    <a:pt x="0" y="44160"/>
                  </a:cubicBezTo>
                  <a:lnTo>
                    <a:pt x="0" y="12000"/>
                  </a:lnTo>
                  <a:cubicBezTo>
                    <a:pt x="0" y="5374"/>
                    <a:pt x="5374" y="0"/>
                    <a:pt x="12000" y="0"/>
                  </a:cubicBezTo>
                  <a:cubicBezTo>
                    <a:pt x="18626" y="0"/>
                    <a:pt x="24000" y="5374"/>
                    <a:pt x="24000" y="12000"/>
                  </a:cubicBezTo>
                  <a:lnTo>
                    <a:pt x="24000" y="32160"/>
                  </a:lnTo>
                  <a:lnTo>
                    <a:pt x="134614" y="32160"/>
                  </a:lnTo>
                  <a:cubicBezTo>
                    <a:pt x="141240" y="32160"/>
                    <a:pt x="146614" y="37534"/>
                    <a:pt x="146614" y="44160"/>
                  </a:cubicBezTo>
                  <a:cubicBezTo>
                    <a:pt x="146614" y="50786"/>
                    <a:pt x="141240" y="56160"/>
                    <a:pt x="134614" y="5616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7" name="Freihandform: Form 128">
              <a:extLst>
                <a:ext uri="{FF2B5EF4-FFF2-40B4-BE49-F238E27FC236}">
                  <a16:creationId xmlns:a16="http://schemas.microsoft.com/office/drawing/2014/main" id="{1295FFA5-65B9-0099-36F6-D2DA384419B3}"/>
                </a:ext>
              </a:extLst>
            </p:cNvPr>
            <p:cNvSpPr/>
            <p:nvPr/>
          </p:nvSpPr>
          <p:spPr bwMode="gray">
            <a:xfrm>
              <a:off x="6912294" y="5681081"/>
              <a:ext cx="66102" cy="65674"/>
            </a:xfrm>
            <a:custGeom>
              <a:avLst/>
              <a:gdLst>
                <a:gd name="connsiteX0" fmla="*/ 12020 w 66102"/>
                <a:gd name="connsiteY0" fmla="*/ 65675 h 65674"/>
                <a:gd name="connsiteX1" fmla="*/ 20 w 66102"/>
                <a:gd name="connsiteY1" fmla="*/ 53675 h 65674"/>
                <a:gd name="connsiteX2" fmla="*/ 20 w 66102"/>
                <a:gd name="connsiteY2" fmla="*/ 31727 h 65674"/>
                <a:gd name="connsiteX3" fmla="*/ 9044 w 66102"/>
                <a:gd name="connsiteY3" fmla="*/ 9028 h 65674"/>
                <a:gd name="connsiteX4" fmla="*/ 34228 w 66102"/>
                <a:gd name="connsiteY4" fmla="*/ 16 h 65674"/>
                <a:gd name="connsiteX5" fmla="*/ 54102 w 66102"/>
                <a:gd name="connsiteY5" fmla="*/ 4 h 65674"/>
                <a:gd name="connsiteX6" fmla="*/ 66102 w 66102"/>
                <a:gd name="connsiteY6" fmla="*/ 12004 h 65674"/>
                <a:gd name="connsiteX7" fmla="*/ 54102 w 66102"/>
                <a:gd name="connsiteY7" fmla="*/ 24004 h 65674"/>
                <a:gd name="connsiteX8" fmla="*/ 33702 w 66102"/>
                <a:gd name="connsiteY8" fmla="*/ 24004 h 65674"/>
                <a:gd name="connsiteX9" fmla="*/ 25592 w 66102"/>
                <a:gd name="connsiteY9" fmla="*/ 26418 h 65674"/>
                <a:gd name="connsiteX10" fmla="*/ 24023 w 66102"/>
                <a:gd name="connsiteY10" fmla="*/ 31727 h 65674"/>
                <a:gd name="connsiteX11" fmla="*/ 24023 w 66102"/>
                <a:gd name="connsiteY11" fmla="*/ 53665 h 65674"/>
                <a:gd name="connsiteX12" fmla="*/ 12032 w 66102"/>
                <a:gd name="connsiteY12" fmla="*/ 65675 h 65674"/>
                <a:gd name="connsiteX13" fmla="*/ 12020 w 66102"/>
                <a:gd name="connsiteY13" fmla="*/ 65675 h 65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102" h="65674">
                  <a:moveTo>
                    <a:pt x="12020" y="65675"/>
                  </a:moveTo>
                  <a:cubicBezTo>
                    <a:pt x="5394" y="65675"/>
                    <a:pt x="20" y="60301"/>
                    <a:pt x="20" y="53675"/>
                  </a:cubicBezTo>
                  <a:lnTo>
                    <a:pt x="20" y="31727"/>
                  </a:lnTo>
                  <a:cubicBezTo>
                    <a:pt x="-292" y="23228"/>
                    <a:pt x="2982" y="14992"/>
                    <a:pt x="9044" y="9028"/>
                  </a:cubicBezTo>
                  <a:cubicBezTo>
                    <a:pt x="16007" y="2965"/>
                    <a:pt x="25000" y="-253"/>
                    <a:pt x="34228" y="16"/>
                  </a:cubicBezTo>
                  <a:lnTo>
                    <a:pt x="54102" y="4"/>
                  </a:lnTo>
                  <a:cubicBezTo>
                    <a:pt x="60728" y="4"/>
                    <a:pt x="66102" y="5377"/>
                    <a:pt x="66102" y="12004"/>
                  </a:cubicBezTo>
                  <a:cubicBezTo>
                    <a:pt x="66102" y="18630"/>
                    <a:pt x="60728" y="24004"/>
                    <a:pt x="54102" y="24004"/>
                  </a:cubicBezTo>
                  <a:lnTo>
                    <a:pt x="33702" y="24004"/>
                  </a:lnTo>
                  <a:cubicBezTo>
                    <a:pt x="30800" y="23831"/>
                    <a:pt x="27928" y="24688"/>
                    <a:pt x="25592" y="26418"/>
                  </a:cubicBezTo>
                  <a:cubicBezTo>
                    <a:pt x="25206" y="26792"/>
                    <a:pt x="24023" y="27954"/>
                    <a:pt x="24023" y="31727"/>
                  </a:cubicBezTo>
                  <a:lnTo>
                    <a:pt x="24023" y="53665"/>
                  </a:lnTo>
                  <a:cubicBezTo>
                    <a:pt x="24028" y="60292"/>
                    <a:pt x="18659" y="65670"/>
                    <a:pt x="12032" y="65675"/>
                  </a:cubicBezTo>
                  <a:cubicBezTo>
                    <a:pt x="12028" y="65675"/>
                    <a:pt x="12025" y="65675"/>
                    <a:pt x="12020" y="65675"/>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8" name="Freihandform: Form 129">
              <a:extLst>
                <a:ext uri="{FF2B5EF4-FFF2-40B4-BE49-F238E27FC236}">
                  <a16:creationId xmlns:a16="http://schemas.microsoft.com/office/drawing/2014/main" id="{0C97BF2A-26EC-FB91-6174-024326940213}"/>
                </a:ext>
              </a:extLst>
            </p:cNvPr>
            <p:cNvSpPr/>
            <p:nvPr/>
          </p:nvSpPr>
          <p:spPr bwMode="gray">
            <a:xfrm>
              <a:off x="6389213" y="5691208"/>
              <a:ext cx="381211" cy="24000"/>
            </a:xfrm>
            <a:custGeom>
              <a:avLst/>
              <a:gdLst>
                <a:gd name="connsiteX0" fmla="*/ 369211 w 381211"/>
                <a:gd name="connsiteY0" fmla="*/ 24000 h 24000"/>
                <a:gd name="connsiteX1" fmla="*/ 12000 w 381211"/>
                <a:gd name="connsiteY1" fmla="*/ 24000 h 24000"/>
                <a:gd name="connsiteX2" fmla="*/ 0 w 381211"/>
                <a:gd name="connsiteY2" fmla="*/ 12000 h 24000"/>
                <a:gd name="connsiteX3" fmla="*/ 12000 w 381211"/>
                <a:gd name="connsiteY3" fmla="*/ 0 h 24000"/>
                <a:gd name="connsiteX4" fmla="*/ 369211 w 381211"/>
                <a:gd name="connsiteY4" fmla="*/ 0 h 24000"/>
                <a:gd name="connsiteX5" fmla="*/ 381211 w 381211"/>
                <a:gd name="connsiteY5" fmla="*/ 12000 h 24000"/>
                <a:gd name="connsiteX6" fmla="*/ 369211 w 381211"/>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1211" h="24000">
                  <a:moveTo>
                    <a:pt x="369211" y="24000"/>
                  </a:moveTo>
                  <a:lnTo>
                    <a:pt x="12000" y="24000"/>
                  </a:lnTo>
                  <a:cubicBezTo>
                    <a:pt x="5373" y="24000"/>
                    <a:pt x="0" y="18626"/>
                    <a:pt x="0" y="12000"/>
                  </a:cubicBezTo>
                  <a:cubicBezTo>
                    <a:pt x="0" y="5374"/>
                    <a:pt x="5373" y="0"/>
                    <a:pt x="12000" y="0"/>
                  </a:cubicBezTo>
                  <a:lnTo>
                    <a:pt x="369211" y="0"/>
                  </a:lnTo>
                  <a:cubicBezTo>
                    <a:pt x="375838" y="0"/>
                    <a:pt x="381211" y="5374"/>
                    <a:pt x="381211" y="12000"/>
                  </a:cubicBezTo>
                  <a:cubicBezTo>
                    <a:pt x="381211" y="18626"/>
                    <a:pt x="375838" y="24000"/>
                    <a:pt x="369211" y="24000"/>
                  </a:cubicBezTo>
                  <a:close/>
                </a:path>
              </a:pathLst>
            </a:custGeom>
            <a:solidFill>
              <a:srgbClr val="FF0000"/>
            </a:solid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grpSp>
      <p:sp>
        <p:nvSpPr>
          <p:cNvPr id="20" name="TextBox 19">
            <a:extLst>
              <a:ext uri="{FF2B5EF4-FFF2-40B4-BE49-F238E27FC236}">
                <a16:creationId xmlns:a16="http://schemas.microsoft.com/office/drawing/2014/main" id="{13F75323-AAC0-3F7D-3B0E-9FF2508D92DE}"/>
              </a:ext>
            </a:extLst>
          </p:cNvPr>
          <p:cNvSpPr txBox="1"/>
          <p:nvPr/>
        </p:nvSpPr>
        <p:spPr>
          <a:xfrm>
            <a:off x="3783049" y="4855294"/>
            <a:ext cx="7869201" cy="1546577"/>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tab pos="459740" algn="l"/>
              </a:tabLst>
              <a:defRPr/>
            </a:pPr>
            <a:r>
              <a:rPr kumimoji="0" lang="en-GB" sz="105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ATTENTION:</a:t>
            </a:r>
            <a:endParaRPr kumimoji="0" lang="de-DE" sz="105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tab pos="459740" algn="l"/>
              </a:tabLst>
              <a:defRPr/>
            </a:pPr>
            <a:r>
              <a:rPr kumimoji="0" lang="en-GB" sz="105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FOR ALL SHIPMENTS STORAGE CHARGES</a:t>
            </a:r>
            <a:r>
              <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en-GB" sz="105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AT THE SEA PORT OR AIRPORT MIGHT OCCUR AND WILL BE DEBITED AS PER OUTLAY!</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tab pos="45974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7675"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We strongly recommend shipping on a direct service to the UAE port to avoid delays.</a:t>
            </a:r>
            <a:endPar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cannot be held responsible for the late or non-delivery of goods, including additional surcharges incurred for shipments that fail to comply with the above-mentioned arrival deadlines. Cargo arriving outside the above-mentioned time scale will be subject to a late arrival surcharge of 30% on the basic handling tariff.</a:t>
            </a:r>
            <a:endPar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
        <p:nvSpPr>
          <p:cNvPr id="26" name="TextBox 25">
            <a:extLst>
              <a:ext uri="{FF2B5EF4-FFF2-40B4-BE49-F238E27FC236}">
                <a16:creationId xmlns:a16="http://schemas.microsoft.com/office/drawing/2014/main" id="{00D06086-4046-DBF6-A7BB-550BBFD2CD7E}"/>
              </a:ext>
            </a:extLst>
          </p:cNvPr>
          <p:cNvSpPr txBox="1"/>
          <p:nvPr/>
        </p:nvSpPr>
        <p:spPr>
          <a:xfrm>
            <a:off x="11816684" y="6516479"/>
            <a:ext cx="301744" cy="24692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759767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1DB92A-06B8-9A85-96D6-191828F94C92}"/>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ED3C2857-5763-2E04-37FA-6A3DA80213C7}"/>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858A60FD-B300-9816-5587-6753CA1E64E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05359948-4FC0-5EAC-892A-1CA81DE74D55}"/>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pic>
        <p:nvPicPr>
          <p:cNvPr id="4" name="Grafik 11">
            <a:extLst>
              <a:ext uri="{FF2B5EF4-FFF2-40B4-BE49-F238E27FC236}">
                <a16:creationId xmlns:a16="http://schemas.microsoft.com/office/drawing/2014/main" id="{D7A99712-F418-0864-2FD9-3AA4A173EFE3}"/>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bwMode="gray">
          <a:xfrm>
            <a:off x="3665839" y="1943512"/>
            <a:ext cx="472693" cy="472693"/>
          </a:xfrm>
          <a:prstGeom prst="rect">
            <a:avLst/>
          </a:prstGeom>
        </p:spPr>
      </p:pic>
      <p:pic>
        <p:nvPicPr>
          <p:cNvPr id="5" name="Grafik 12">
            <a:extLst>
              <a:ext uri="{FF2B5EF4-FFF2-40B4-BE49-F238E27FC236}">
                <a16:creationId xmlns:a16="http://schemas.microsoft.com/office/drawing/2014/main" id="{1C4F9459-189A-C81E-8E3C-E74497E8DABF}"/>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bwMode="gray">
          <a:xfrm>
            <a:off x="3714352" y="843470"/>
            <a:ext cx="474550" cy="474550"/>
          </a:xfrm>
          <a:prstGeom prst="rect">
            <a:avLst/>
          </a:prstGeom>
        </p:spPr>
      </p:pic>
      <p:grpSp>
        <p:nvGrpSpPr>
          <p:cNvPr id="6" name="Grafik 46">
            <a:extLst>
              <a:ext uri="{FF2B5EF4-FFF2-40B4-BE49-F238E27FC236}">
                <a16:creationId xmlns:a16="http://schemas.microsoft.com/office/drawing/2014/main" id="{94E6FD62-5399-086E-2395-AC3212AA452D}"/>
              </a:ext>
            </a:extLst>
          </p:cNvPr>
          <p:cNvGrpSpPr/>
          <p:nvPr/>
        </p:nvGrpSpPr>
        <p:grpSpPr bwMode="gray">
          <a:xfrm>
            <a:off x="3701716" y="3491405"/>
            <a:ext cx="499822" cy="336249"/>
            <a:chOff x="6346423" y="5472808"/>
            <a:chExt cx="651355" cy="376799"/>
          </a:xfrm>
          <a:solidFill>
            <a:sysClr val="windowText" lastClr="000000"/>
          </a:solidFill>
        </p:grpSpPr>
        <p:sp>
          <p:nvSpPr>
            <p:cNvPr id="7" name="Freihandform: Form 118">
              <a:extLst>
                <a:ext uri="{FF2B5EF4-FFF2-40B4-BE49-F238E27FC236}">
                  <a16:creationId xmlns:a16="http://schemas.microsoft.com/office/drawing/2014/main" id="{DFFE635F-DFB6-38AA-4955-359B53828B4A}"/>
                </a:ext>
              </a:extLst>
            </p:cNvPr>
            <p:cNvSpPr/>
            <p:nvPr/>
          </p:nvSpPr>
          <p:spPr bwMode="gray">
            <a:xfrm>
              <a:off x="6448539" y="5725998"/>
              <a:ext cx="123609" cy="123609"/>
            </a:xfrm>
            <a:custGeom>
              <a:avLst/>
              <a:gdLst>
                <a:gd name="connsiteX0" fmla="*/ 61805 w 123609"/>
                <a:gd name="connsiteY0" fmla="*/ 123610 h 123609"/>
                <a:gd name="connsiteX1" fmla="*/ 0 w 123609"/>
                <a:gd name="connsiteY1" fmla="*/ 61805 h 123609"/>
                <a:gd name="connsiteX2" fmla="*/ 61805 w 123609"/>
                <a:gd name="connsiteY2" fmla="*/ 0 h 123609"/>
                <a:gd name="connsiteX3" fmla="*/ 123610 w 123609"/>
                <a:gd name="connsiteY3" fmla="*/ 61805 h 123609"/>
                <a:gd name="connsiteX4" fmla="*/ 61805 w 123609"/>
                <a:gd name="connsiteY4" fmla="*/ 123610 h 123609"/>
                <a:gd name="connsiteX5" fmla="*/ 61805 w 123609"/>
                <a:gd name="connsiteY5" fmla="*/ 24010 h 123609"/>
                <a:gd name="connsiteX6" fmla="*/ 23995 w 123609"/>
                <a:gd name="connsiteY6" fmla="*/ 61810 h 123609"/>
                <a:gd name="connsiteX7" fmla="*/ 61795 w 123609"/>
                <a:gd name="connsiteY7" fmla="*/ 99619 h 123609"/>
                <a:gd name="connsiteX8" fmla="*/ 99605 w 123609"/>
                <a:gd name="connsiteY8" fmla="*/ 61819 h 123609"/>
                <a:gd name="connsiteX9" fmla="*/ 99605 w 123609"/>
                <a:gd name="connsiteY9" fmla="*/ 61807 h 123609"/>
                <a:gd name="connsiteX10" fmla="*/ 61805 w 123609"/>
                <a:gd name="connsiteY10"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3609" h="123609">
                  <a:moveTo>
                    <a:pt x="61805" y="123610"/>
                  </a:moveTo>
                  <a:cubicBezTo>
                    <a:pt x="27671" y="123610"/>
                    <a:pt x="0" y="95938"/>
                    <a:pt x="0" y="61805"/>
                  </a:cubicBezTo>
                  <a:cubicBezTo>
                    <a:pt x="0" y="27672"/>
                    <a:pt x="27671" y="0"/>
                    <a:pt x="61805" y="0"/>
                  </a:cubicBezTo>
                  <a:cubicBezTo>
                    <a:pt x="95939" y="0"/>
                    <a:pt x="123610" y="27672"/>
                    <a:pt x="123610" y="61805"/>
                  </a:cubicBezTo>
                  <a:cubicBezTo>
                    <a:pt x="123576" y="95926"/>
                    <a:pt x="95925" y="123576"/>
                    <a:pt x="61805" y="123610"/>
                  </a:cubicBezTo>
                  <a:close/>
                  <a:moveTo>
                    <a:pt x="61805" y="24010"/>
                  </a:moveTo>
                  <a:cubicBezTo>
                    <a:pt x="40926" y="24007"/>
                    <a:pt x="23998" y="40930"/>
                    <a:pt x="23995" y="61810"/>
                  </a:cubicBezTo>
                  <a:cubicBezTo>
                    <a:pt x="23993" y="82690"/>
                    <a:pt x="40916" y="99617"/>
                    <a:pt x="61795" y="99619"/>
                  </a:cubicBezTo>
                  <a:cubicBezTo>
                    <a:pt x="82674" y="99622"/>
                    <a:pt x="99602" y="82699"/>
                    <a:pt x="99605" y="61819"/>
                  </a:cubicBezTo>
                  <a:cubicBezTo>
                    <a:pt x="99605" y="61814"/>
                    <a:pt x="99605" y="61812"/>
                    <a:pt x="99605" y="61807"/>
                  </a:cubicBezTo>
                  <a:cubicBezTo>
                    <a:pt x="99581" y="40942"/>
                    <a:pt x="82671" y="24031"/>
                    <a:pt x="61805"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8" name="Freihandform: Form 119">
              <a:extLst>
                <a:ext uri="{FF2B5EF4-FFF2-40B4-BE49-F238E27FC236}">
                  <a16:creationId xmlns:a16="http://schemas.microsoft.com/office/drawing/2014/main" id="{E388D4B8-F50A-FFCB-3080-42AE7030AB1F}"/>
                </a:ext>
              </a:extLst>
            </p:cNvPr>
            <p:cNvSpPr/>
            <p:nvPr/>
          </p:nvSpPr>
          <p:spPr bwMode="gray">
            <a:xfrm>
              <a:off x="6486344"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9" name="Freihandform: Form 120">
              <a:extLst>
                <a:ext uri="{FF2B5EF4-FFF2-40B4-BE49-F238E27FC236}">
                  <a16:creationId xmlns:a16="http://schemas.microsoft.com/office/drawing/2014/main" id="{9D9DF909-BC37-6A47-B48E-5A2E4F6395FD}"/>
                </a:ext>
              </a:extLst>
            </p:cNvPr>
            <p:cNvSpPr/>
            <p:nvPr/>
          </p:nvSpPr>
          <p:spPr bwMode="gray">
            <a:xfrm>
              <a:off x="6802414" y="5725998"/>
              <a:ext cx="123609" cy="123609"/>
            </a:xfrm>
            <a:custGeom>
              <a:avLst/>
              <a:gdLst>
                <a:gd name="connsiteX0" fmla="*/ 61807 w 123609"/>
                <a:gd name="connsiteY0" fmla="*/ 123610 h 123609"/>
                <a:gd name="connsiteX1" fmla="*/ 0 w 123609"/>
                <a:gd name="connsiteY1" fmla="*/ 61807 h 123609"/>
                <a:gd name="connsiteX2" fmla="*/ 61802 w 123609"/>
                <a:gd name="connsiteY2" fmla="*/ 0 h 123609"/>
                <a:gd name="connsiteX3" fmla="*/ 123610 w 123609"/>
                <a:gd name="connsiteY3" fmla="*/ 61802 h 123609"/>
                <a:gd name="connsiteX4" fmla="*/ 123610 w 123609"/>
                <a:gd name="connsiteY4" fmla="*/ 61807 h 123609"/>
                <a:gd name="connsiteX5" fmla="*/ 61807 w 123609"/>
                <a:gd name="connsiteY5" fmla="*/ 123610 h 123609"/>
                <a:gd name="connsiteX6" fmla="*/ 61807 w 123609"/>
                <a:gd name="connsiteY6" fmla="*/ 24010 h 123609"/>
                <a:gd name="connsiteX7" fmla="*/ 24000 w 123609"/>
                <a:gd name="connsiteY7" fmla="*/ 61812 h 123609"/>
                <a:gd name="connsiteX8" fmla="*/ 61802 w 123609"/>
                <a:gd name="connsiteY8" fmla="*/ 99619 h 123609"/>
                <a:gd name="connsiteX9" fmla="*/ 99610 w 123609"/>
                <a:gd name="connsiteY9" fmla="*/ 61817 h 123609"/>
                <a:gd name="connsiteX10" fmla="*/ 99610 w 123609"/>
                <a:gd name="connsiteY10" fmla="*/ 61807 h 123609"/>
                <a:gd name="connsiteX11" fmla="*/ 61807 w 123609"/>
                <a:gd name="connsiteY11"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3609" h="123609">
                  <a:moveTo>
                    <a:pt x="61807" y="123610"/>
                  </a:moveTo>
                  <a:cubicBezTo>
                    <a:pt x="27674" y="123612"/>
                    <a:pt x="2" y="95940"/>
                    <a:pt x="0" y="61807"/>
                  </a:cubicBezTo>
                  <a:cubicBezTo>
                    <a:pt x="-2" y="27674"/>
                    <a:pt x="27670" y="2"/>
                    <a:pt x="61802" y="0"/>
                  </a:cubicBezTo>
                  <a:cubicBezTo>
                    <a:pt x="95935" y="-2"/>
                    <a:pt x="123607" y="27670"/>
                    <a:pt x="123610" y="61802"/>
                  </a:cubicBezTo>
                  <a:cubicBezTo>
                    <a:pt x="123610" y="61805"/>
                    <a:pt x="123610" y="61805"/>
                    <a:pt x="123610" y="61807"/>
                  </a:cubicBezTo>
                  <a:cubicBezTo>
                    <a:pt x="123574" y="95926"/>
                    <a:pt x="95926" y="123574"/>
                    <a:pt x="61807" y="123610"/>
                  </a:cubicBezTo>
                  <a:close/>
                  <a:moveTo>
                    <a:pt x="61807" y="24010"/>
                  </a:moveTo>
                  <a:cubicBezTo>
                    <a:pt x="40927" y="24007"/>
                    <a:pt x="24002" y="40932"/>
                    <a:pt x="24000" y="61812"/>
                  </a:cubicBezTo>
                  <a:cubicBezTo>
                    <a:pt x="23998" y="82692"/>
                    <a:pt x="40922" y="99617"/>
                    <a:pt x="61802" y="99619"/>
                  </a:cubicBezTo>
                  <a:cubicBezTo>
                    <a:pt x="82682" y="99622"/>
                    <a:pt x="99607" y="82697"/>
                    <a:pt x="99610" y="61817"/>
                  </a:cubicBezTo>
                  <a:cubicBezTo>
                    <a:pt x="99610" y="61814"/>
                    <a:pt x="99610" y="61810"/>
                    <a:pt x="99610" y="61807"/>
                  </a:cubicBezTo>
                  <a:cubicBezTo>
                    <a:pt x="99586" y="40939"/>
                    <a:pt x="82675" y="24031"/>
                    <a:pt x="61807"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0" name="Freihandform: Form 121">
              <a:extLst>
                <a:ext uri="{FF2B5EF4-FFF2-40B4-BE49-F238E27FC236}">
                  <a16:creationId xmlns:a16="http://schemas.microsoft.com/office/drawing/2014/main" id="{B53EA995-70B6-D1CD-A6B4-9E078694FBF8}"/>
                </a:ext>
              </a:extLst>
            </p:cNvPr>
            <p:cNvSpPr/>
            <p:nvPr/>
          </p:nvSpPr>
          <p:spPr bwMode="gray">
            <a:xfrm>
              <a:off x="6840221"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1" name="Freihandform: Form 122">
              <a:extLst>
                <a:ext uri="{FF2B5EF4-FFF2-40B4-BE49-F238E27FC236}">
                  <a16:creationId xmlns:a16="http://schemas.microsoft.com/office/drawing/2014/main" id="{61202DF6-E85E-AFB8-1E5E-22134072EC83}"/>
                </a:ext>
              </a:extLst>
            </p:cNvPr>
            <p:cNvSpPr/>
            <p:nvPr/>
          </p:nvSpPr>
          <p:spPr bwMode="gray">
            <a:xfrm>
              <a:off x="6560096" y="5774094"/>
              <a:ext cx="254332" cy="24000"/>
            </a:xfrm>
            <a:custGeom>
              <a:avLst/>
              <a:gdLst>
                <a:gd name="connsiteX0" fmla="*/ 0 w 254332"/>
                <a:gd name="connsiteY0" fmla="*/ 0 h 24000"/>
                <a:gd name="connsiteX1" fmla="*/ 254333 w 254332"/>
                <a:gd name="connsiteY1" fmla="*/ 0 h 24000"/>
                <a:gd name="connsiteX2" fmla="*/ 254333 w 254332"/>
                <a:gd name="connsiteY2" fmla="*/ 24000 h 24000"/>
                <a:gd name="connsiteX3" fmla="*/ 0 w 254332"/>
                <a:gd name="connsiteY3" fmla="*/ 24000 h 24000"/>
              </a:gdLst>
              <a:ahLst/>
              <a:cxnLst>
                <a:cxn ang="0">
                  <a:pos x="connsiteX0" y="connsiteY0"/>
                </a:cxn>
                <a:cxn ang="0">
                  <a:pos x="connsiteX1" y="connsiteY1"/>
                </a:cxn>
                <a:cxn ang="0">
                  <a:pos x="connsiteX2" y="connsiteY2"/>
                </a:cxn>
                <a:cxn ang="0">
                  <a:pos x="connsiteX3" y="connsiteY3"/>
                </a:cxn>
              </a:cxnLst>
              <a:rect l="l" t="t" r="r" b="b"/>
              <a:pathLst>
                <a:path w="254332" h="24000">
                  <a:moveTo>
                    <a:pt x="0" y="0"/>
                  </a:moveTo>
                  <a:lnTo>
                    <a:pt x="254333" y="0"/>
                  </a:lnTo>
                  <a:lnTo>
                    <a:pt x="254333" y="24000"/>
                  </a:lnTo>
                  <a:lnTo>
                    <a:pt x="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2" name="Freihandform: Form 123">
              <a:extLst>
                <a:ext uri="{FF2B5EF4-FFF2-40B4-BE49-F238E27FC236}">
                  <a16:creationId xmlns:a16="http://schemas.microsoft.com/office/drawing/2014/main" id="{EE3CC57B-CEA0-07AD-F6D7-FD1012AA97C8}"/>
                </a:ext>
              </a:extLst>
            </p:cNvPr>
            <p:cNvSpPr/>
            <p:nvPr/>
          </p:nvSpPr>
          <p:spPr bwMode="gray">
            <a:xfrm>
              <a:off x="6346423" y="5472808"/>
              <a:ext cx="424000" cy="325286"/>
            </a:xfrm>
            <a:custGeom>
              <a:avLst/>
              <a:gdLst>
                <a:gd name="connsiteX0" fmla="*/ 114122 w 424000"/>
                <a:gd name="connsiteY0" fmla="*/ 325286 h 325286"/>
                <a:gd name="connsiteX1" fmla="*/ 12000 w 424000"/>
                <a:gd name="connsiteY1" fmla="*/ 325286 h 325286"/>
                <a:gd name="connsiteX2" fmla="*/ 0 w 424000"/>
                <a:gd name="connsiteY2" fmla="*/ 313286 h 325286"/>
                <a:gd name="connsiteX3" fmla="*/ 0 w 424000"/>
                <a:gd name="connsiteY3" fmla="*/ 12000 h 325286"/>
                <a:gd name="connsiteX4" fmla="*/ 12000 w 424000"/>
                <a:gd name="connsiteY4" fmla="*/ 0 h 325286"/>
                <a:gd name="connsiteX5" fmla="*/ 412001 w 424000"/>
                <a:gd name="connsiteY5" fmla="*/ 0 h 325286"/>
                <a:gd name="connsiteX6" fmla="*/ 424001 w 424000"/>
                <a:gd name="connsiteY6" fmla="*/ 12000 h 325286"/>
                <a:gd name="connsiteX7" fmla="*/ 424001 w 424000"/>
                <a:gd name="connsiteY7" fmla="*/ 230400 h 325286"/>
                <a:gd name="connsiteX8" fmla="*/ 412001 w 424000"/>
                <a:gd name="connsiteY8" fmla="*/ 242400 h 325286"/>
                <a:gd name="connsiteX9" fmla="*/ 400001 w 424000"/>
                <a:gd name="connsiteY9" fmla="*/ 230400 h 325286"/>
                <a:gd name="connsiteX10" fmla="*/ 400001 w 424000"/>
                <a:gd name="connsiteY10" fmla="*/ 24000 h 325286"/>
                <a:gd name="connsiteX11" fmla="*/ 24000 w 424000"/>
                <a:gd name="connsiteY11" fmla="*/ 24000 h 325286"/>
                <a:gd name="connsiteX12" fmla="*/ 24000 w 424000"/>
                <a:gd name="connsiteY12" fmla="*/ 301286 h 325286"/>
                <a:gd name="connsiteX13" fmla="*/ 114122 w 424000"/>
                <a:gd name="connsiteY13" fmla="*/ 301286 h 325286"/>
                <a:gd name="connsiteX14" fmla="*/ 126122 w 424000"/>
                <a:gd name="connsiteY14" fmla="*/ 313286 h 325286"/>
                <a:gd name="connsiteX15" fmla="*/ 114122 w 424000"/>
                <a:gd name="connsiteY15" fmla="*/ 325286 h 325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24000" h="325286">
                  <a:moveTo>
                    <a:pt x="114122" y="325286"/>
                  </a:moveTo>
                  <a:lnTo>
                    <a:pt x="12000" y="325286"/>
                  </a:lnTo>
                  <a:cubicBezTo>
                    <a:pt x="5373" y="325286"/>
                    <a:pt x="0" y="319913"/>
                    <a:pt x="0" y="313286"/>
                  </a:cubicBezTo>
                  <a:lnTo>
                    <a:pt x="0" y="12000"/>
                  </a:lnTo>
                  <a:cubicBezTo>
                    <a:pt x="0" y="5373"/>
                    <a:pt x="5373" y="0"/>
                    <a:pt x="12000" y="0"/>
                  </a:cubicBezTo>
                  <a:lnTo>
                    <a:pt x="412001" y="0"/>
                  </a:lnTo>
                  <a:cubicBezTo>
                    <a:pt x="418627" y="0"/>
                    <a:pt x="424001" y="5373"/>
                    <a:pt x="424001" y="12000"/>
                  </a:cubicBezTo>
                  <a:lnTo>
                    <a:pt x="424001" y="230400"/>
                  </a:lnTo>
                  <a:cubicBezTo>
                    <a:pt x="424001" y="237026"/>
                    <a:pt x="418627" y="242400"/>
                    <a:pt x="412001" y="242400"/>
                  </a:cubicBezTo>
                  <a:cubicBezTo>
                    <a:pt x="405374" y="242400"/>
                    <a:pt x="400001" y="237026"/>
                    <a:pt x="400001" y="230400"/>
                  </a:cubicBezTo>
                  <a:lnTo>
                    <a:pt x="400001" y="24000"/>
                  </a:lnTo>
                  <a:lnTo>
                    <a:pt x="24000" y="24000"/>
                  </a:lnTo>
                  <a:lnTo>
                    <a:pt x="24000" y="301286"/>
                  </a:lnTo>
                  <a:lnTo>
                    <a:pt x="114122" y="301286"/>
                  </a:lnTo>
                  <a:cubicBezTo>
                    <a:pt x="120750" y="301286"/>
                    <a:pt x="126122" y="306660"/>
                    <a:pt x="126122" y="313286"/>
                  </a:cubicBezTo>
                  <a:cubicBezTo>
                    <a:pt x="126122" y="319913"/>
                    <a:pt x="120750" y="325286"/>
                    <a:pt x="114122" y="325286"/>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3" name="Freihandform: Form 124">
              <a:extLst>
                <a:ext uri="{FF2B5EF4-FFF2-40B4-BE49-F238E27FC236}">
                  <a16:creationId xmlns:a16="http://schemas.microsoft.com/office/drawing/2014/main" id="{148E140E-1E62-031B-1DEB-1F32C983F847}"/>
                </a:ext>
              </a:extLst>
            </p:cNvPr>
            <p:cNvSpPr/>
            <p:nvPr/>
          </p:nvSpPr>
          <p:spPr bwMode="gray">
            <a:xfrm>
              <a:off x="6746429" y="5538723"/>
              <a:ext cx="251349" cy="259394"/>
            </a:xfrm>
            <a:custGeom>
              <a:avLst/>
              <a:gdLst>
                <a:gd name="connsiteX0" fmla="*/ 219106 w 251349"/>
                <a:gd name="connsiteY0" fmla="*/ 259370 h 259394"/>
                <a:gd name="connsiteX1" fmla="*/ 167599 w 251349"/>
                <a:gd name="connsiteY1" fmla="*/ 259370 h 259394"/>
                <a:gd name="connsiteX2" fmla="*/ 155599 w 251349"/>
                <a:gd name="connsiteY2" fmla="*/ 247370 h 259394"/>
                <a:gd name="connsiteX3" fmla="*/ 167599 w 251349"/>
                <a:gd name="connsiteY3" fmla="*/ 235370 h 259394"/>
                <a:gd name="connsiteX4" fmla="*/ 219103 w 251349"/>
                <a:gd name="connsiteY4" fmla="*/ 235370 h 259394"/>
                <a:gd name="connsiteX5" fmla="*/ 227400 w 251349"/>
                <a:gd name="connsiteY5" fmla="*/ 231139 h 259394"/>
                <a:gd name="connsiteX6" fmla="*/ 227352 w 251349"/>
                <a:gd name="connsiteY6" fmla="*/ 189422 h 259394"/>
                <a:gd name="connsiteX7" fmla="*/ 148018 w 251349"/>
                <a:gd name="connsiteY7" fmla="*/ 60926 h 259394"/>
                <a:gd name="connsiteX8" fmla="*/ 141888 w 251349"/>
                <a:gd name="connsiteY8" fmla="*/ 51374 h 259394"/>
                <a:gd name="connsiteX9" fmla="*/ 116002 w 251349"/>
                <a:gd name="connsiteY9" fmla="*/ 24000 h 259394"/>
                <a:gd name="connsiteX10" fmla="*/ 12000 w 251349"/>
                <a:gd name="connsiteY10" fmla="*/ 24000 h 259394"/>
                <a:gd name="connsiteX11" fmla="*/ 0 w 251349"/>
                <a:gd name="connsiteY11" fmla="*/ 12000 h 259394"/>
                <a:gd name="connsiteX12" fmla="*/ 12000 w 251349"/>
                <a:gd name="connsiteY12" fmla="*/ 0 h 259394"/>
                <a:gd name="connsiteX13" fmla="*/ 115999 w 251349"/>
                <a:gd name="connsiteY13" fmla="*/ 0 h 259394"/>
                <a:gd name="connsiteX14" fmla="*/ 162125 w 251349"/>
                <a:gd name="connsiteY14" fmla="*/ 38460 h 259394"/>
                <a:gd name="connsiteX15" fmla="*/ 168146 w 251349"/>
                <a:gd name="connsiteY15" fmla="*/ 47846 h 259394"/>
                <a:gd name="connsiteX16" fmla="*/ 249593 w 251349"/>
                <a:gd name="connsiteY16" fmla="*/ 179777 h 259394"/>
                <a:gd name="connsiteX17" fmla="*/ 251350 w 251349"/>
                <a:gd name="connsiteY17" fmla="*/ 186034 h 259394"/>
                <a:gd name="connsiteX18" fmla="*/ 251350 w 251349"/>
                <a:gd name="connsiteY18" fmla="*/ 231516 h 259394"/>
                <a:gd name="connsiteX19" fmla="*/ 219106 w 251349"/>
                <a:gd name="connsiteY19" fmla="*/ 259370 h 25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1349" h="259394">
                  <a:moveTo>
                    <a:pt x="219106" y="259370"/>
                  </a:moveTo>
                  <a:lnTo>
                    <a:pt x="167599" y="259370"/>
                  </a:lnTo>
                  <a:cubicBezTo>
                    <a:pt x="160973" y="259370"/>
                    <a:pt x="155599" y="253997"/>
                    <a:pt x="155599" y="247370"/>
                  </a:cubicBezTo>
                  <a:cubicBezTo>
                    <a:pt x="155599" y="240744"/>
                    <a:pt x="160973" y="235370"/>
                    <a:pt x="167599" y="235370"/>
                  </a:cubicBezTo>
                  <a:lnTo>
                    <a:pt x="219103" y="235370"/>
                  </a:lnTo>
                  <a:cubicBezTo>
                    <a:pt x="222384" y="235356"/>
                    <a:pt x="225461" y="233786"/>
                    <a:pt x="227400" y="231139"/>
                  </a:cubicBezTo>
                  <a:lnTo>
                    <a:pt x="227352" y="189422"/>
                  </a:lnTo>
                  <a:cubicBezTo>
                    <a:pt x="216701" y="171972"/>
                    <a:pt x="160802" y="80614"/>
                    <a:pt x="148018" y="60926"/>
                  </a:cubicBezTo>
                  <a:lnTo>
                    <a:pt x="141888" y="51374"/>
                  </a:lnTo>
                  <a:cubicBezTo>
                    <a:pt x="127728" y="29191"/>
                    <a:pt x="123648" y="24000"/>
                    <a:pt x="116002" y="24000"/>
                  </a:cubicBezTo>
                  <a:lnTo>
                    <a:pt x="12000" y="24000"/>
                  </a:lnTo>
                  <a:cubicBezTo>
                    <a:pt x="5374" y="24000"/>
                    <a:pt x="0" y="18626"/>
                    <a:pt x="0" y="12000"/>
                  </a:cubicBezTo>
                  <a:cubicBezTo>
                    <a:pt x="0" y="5374"/>
                    <a:pt x="5374" y="0"/>
                    <a:pt x="12000" y="0"/>
                  </a:cubicBezTo>
                  <a:lnTo>
                    <a:pt x="115999" y="0"/>
                  </a:lnTo>
                  <a:cubicBezTo>
                    <a:pt x="137573" y="0"/>
                    <a:pt x="147334" y="15305"/>
                    <a:pt x="162125" y="38460"/>
                  </a:cubicBezTo>
                  <a:lnTo>
                    <a:pt x="168146" y="47846"/>
                  </a:lnTo>
                  <a:cubicBezTo>
                    <a:pt x="182398" y="69809"/>
                    <a:pt x="246850" y="175301"/>
                    <a:pt x="249593" y="179777"/>
                  </a:cubicBezTo>
                  <a:cubicBezTo>
                    <a:pt x="250740" y="181663"/>
                    <a:pt x="251347" y="183826"/>
                    <a:pt x="251350" y="186034"/>
                  </a:cubicBezTo>
                  <a:lnTo>
                    <a:pt x="251350" y="231516"/>
                  </a:lnTo>
                  <a:cubicBezTo>
                    <a:pt x="249593" y="247831"/>
                    <a:pt x="235505" y="260004"/>
                    <a:pt x="219106" y="25937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4" name="Freihandform: Form 125">
              <a:extLst>
                <a:ext uri="{FF2B5EF4-FFF2-40B4-BE49-F238E27FC236}">
                  <a16:creationId xmlns:a16="http://schemas.microsoft.com/office/drawing/2014/main" id="{38992142-5FE2-DFDF-1A69-18F365E2DB19}"/>
                </a:ext>
              </a:extLst>
            </p:cNvPr>
            <p:cNvSpPr/>
            <p:nvPr/>
          </p:nvSpPr>
          <p:spPr bwMode="gray">
            <a:xfrm>
              <a:off x="6776237" y="5579939"/>
              <a:ext cx="137143" cy="24000"/>
            </a:xfrm>
            <a:custGeom>
              <a:avLst/>
              <a:gdLst>
                <a:gd name="connsiteX0" fmla="*/ 125143 w 137143"/>
                <a:gd name="connsiteY0" fmla="*/ 24000 h 24000"/>
                <a:gd name="connsiteX1" fmla="*/ 12000 w 137143"/>
                <a:gd name="connsiteY1" fmla="*/ 24000 h 24000"/>
                <a:gd name="connsiteX2" fmla="*/ 0 w 137143"/>
                <a:gd name="connsiteY2" fmla="*/ 12000 h 24000"/>
                <a:gd name="connsiteX3" fmla="*/ 12000 w 137143"/>
                <a:gd name="connsiteY3" fmla="*/ 0 h 24000"/>
                <a:gd name="connsiteX4" fmla="*/ 125143 w 137143"/>
                <a:gd name="connsiteY4" fmla="*/ 0 h 24000"/>
                <a:gd name="connsiteX5" fmla="*/ 137143 w 137143"/>
                <a:gd name="connsiteY5" fmla="*/ 12000 h 24000"/>
                <a:gd name="connsiteX6" fmla="*/ 125143 w 137143"/>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43" h="24000">
                  <a:moveTo>
                    <a:pt x="125143" y="24000"/>
                  </a:moveTo>
                  <a:lnTo>
                    <a:pt x="12000" y="24000"/>
                  </a:lnTo>
                  <a:cubicBezTo>
                    <a:pt x="5374" y="24000"/>
                    <a:pt x="0" y="18626"/>
                    <a:pt x="0" y="12000"/>
                  </a:cubicBezTo>
                  <a:cubicBezTo>
                    <a:pt x="0" y="5374"/>
                    <a:pt x="5374" y="0"/>
                    <a:pt x="12000" y="0"/>
                  </a:cubicBezTo>
                  <a:lnTo>
                    <a:pt x="125143" y="0"/>
                  </a:lnTo>
                  <a:cubicBezTo>
                    <a:pt x="131770" y="0"/>
                    <a:pt x="137143" y="5374"/>
                    <a:pt x="137143" y="12000"/>
                  </a:cubicBezTo>
                  <a:cubicBezTo>
                    <a:pt x="137143" y="18626"/>
                    <a:pt x="131770" y="24000"/>
                    <a:pt x="125143"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5" name="Freihandform: Form 126">
              <a:extLst>
                <a:ext uri="{FF2B5EF4-FFF2-40B4-BE49-F238E27FC236}">
                  <a16:creationId xmlns:a16="http://schemas.microsoft.com/office/drawing/2014/main" id="{EF75151B-80FF-1592-4D9E-1A9002EA7E5C}"/>
                </a:ext>
              </a:extLst>
            </p:cNvPr>
            <p:cNvSpPr/>
            <p:nvPr/>
          </p:nvSpPr>
          <p:spPr bwMode="gray">
            <a:xfrm>
              <a:off x="6857143" y="5726008"/>
              <a:ext cx="137155" cy="24000"/>
            </a:xfrm>
            <a:custGeom>
              <a:avLst/>
              <a:gdLst>
                <a:gd name="connsiteX0" fmla="*/ 125155 w 137155"/>
                <a:gd name="connsiteY0" fmla="*/ 24000 h 24000"/>
                <a:gd name="connsiteX1" fmla="*/ 12000 w 137155"/>
                <a:gd name="connsiteY1" fmla="*/ 24000 h 24000"/>
                <a:gd name="connsiteX2" fmla="*/ 0 w 137155"/>
                <a:gd name="connsiteY2" fmla="*/ 12000 h 24000"/>
                <a:gd name="connsiteX3" fmla="*/ 12000 w 137155"/>
                <a:gd name="connsiteY3" fmla="*/ 0 h 24000"/>
                <a:gd name="connsiteX4" fmla="*/ 125155 w 137155"/>
                <a:gd name="connsiteY4" fmla="*/ 0 h 24000"/>
                <a:gd name="connsiteX5" fmla="*/ 137155 w 137155"/>
                <a:gd name="connsiteY5" fmla="*/ 12000 h 24000"/>
                <a:gd name="connsiteX6" fmla="*/ 125155 w 137155"/>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55" h="24000">
                  <a:moveTo>
                    <a:pt x="125155" y="24000"/>
                  </a:moveTo>
                  <a:lnTo>
                    <a:pt x="12000" y="24000"/>
                  </a:lnTo>
                  <a:cubicBezTo>
                    <a:pt x="5374" y="24000"/>
                    <a:pt x="0" y="18626"/>
                    <a:pt x="0" y="12000"/>
                  </a:cubicBezTo>
                  <a:cubicBezTo>
                    <a:pt x="0" y="5374"/>
                    <a:pt x="5374" y="0"/>
                    <a:pt x="12000" y="0"/>
                  </a:cubicBezTo>
                  <a:lnTo>
                    <a:pt x="125155" y="0"/>
                  </a:lnTo>
                  <a:cubicBezTo>
                    <a:pt x="131782" y="0"/>
                    <a:pt x="137155" y="5374"/>
                    <a:pt x="137155" y="12000"/>
                  </a:cubicBezTo>
                  <a:cubicBezTo>
                    <a:pt x="137155" y="18626"/>
                    <a:pt x="131782" y="24000"/>
                    <a:pt x="125155"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6" name="Freihandform: Form 127">
              <a:extLst>
                <a:ext uri="{FF2B5EF4-FFF2-40B4-BE49-F238E27FC236}">
                  <a16:creationId xmlns:a16="http://schemas.microsoft.com/office/drawing/2014/main" id="{3C0CCDBA-FDC4-4837-D3F6-77FE319F8477}"/>
                </a:ext>
              </a:extLst>
            </p:cNvPr>
            <p:cNvSpPr/>
            <p:nvPr/>
          </p:nvSpPr>
          <p:spPr bwMode="gray">
            <a:xfrm>
              <a:off x="6809635" y="5613580"/>
              <a:ext cx="146613" cy="56160"/>
            </a:xfrm>
            <a:custGeom>
              <a:avLst/>
              <a:gdLst>
                <a:gd name="connsiteX0" fmla="*/ 134614 w 146613"/>
                <a:gd name="connsiteY0" fmla="*/ 56160 h 56160"/>
                <a:gd name="connsiteX1" fmla="*/ 12000 w 146613"/>
                <a:gd name="connsiteY1" fmla="*/ 56160 h 56160"/>
                <a:gd name="connsiteX2" fmla="*/ 0 w 146613"/>
                <a:gd name="connsiteY2" fmla="*/ 44160 h 56160"/>
                <a:gd name="connsiteX3" fmla="*/ 0 w 146613"/>
                <a:gd name="connsiteY3" fmla="*/ 12000 h 56160"/>
                <a:gd name="connsiteX4" fmla="*/ 12000 w 146613"/>
                <a:gd name="connsiteY4" fmla="*/ 0 h 56160"/>
                <a:gd name="connsiteX5" fmla="*/ 24000 w 146613"/>
                <a:gd name="connsiteY5" fmla="*/ 12000 h 56160"/>
                <a:gd name="connsiteX6" fmla="*/ 24000 w 146613"/>
                <a:gd name="connsiteY6" fmla="*/ 32160 h 56160"/>
                <a:gd name="connsiteX7" fmla="*/ 134614 w 146613"/>
                <a:gd name="connsiteY7" fmla="*/ 32160 h 56160"/>
                <a:gd name="connsiteX8" fmla="*/ 146614 w 146613"/>
                <a:gd name="connsiteY8" fmla="*/ 44160 h 56160"/>
                <a:gd name="connsiteX9" fmla="*/ 134614 w 146613"/>
                <a:gd name="connsiteY9" fmla="*/ 56160 h 5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6613" h="56160">
                  <a:moveTo>
                    <a:pt x="134614" y="56160"/>
                  </a:moveTo>
                  <a:lnTo>
                    <a:pt x="12000" y="56160"/>
                  </a:lnTo>
                  <a:cubicBezTo>
                    <a:pt x="5374" y="56160"/>
                    <a:pt x="0" y="50786"/>
                    <a:pt x="0" y="44160"/>
                  </a:cubicBezTo>
                  <a:lnTo>
                    <a:pt x="0" y="12000"/>
                  </a:lnTo>
                  <a:cubicBezTo>
                    <a:pt x="0" y="5374"/>
                    <a:pt x="5374" y="0"/>
                    <a:pt x="12000" y="0"/>
                  </a:cubicBezTo>
                  <a:cubicBezTo>
                    <a:pt x="18626" y="0"/>
                    <a:pt x="24000" y="5374"/>
                    <a:pt x="24000" y="12000"/>
                  </a:cubicBezTo>
                  <a:lnTo>
                    <a:pt x="24000" y="32160"/>
                  </a:lnTo>
                  <a:lnTo>
                    <a:pt x="134614" y="32160"/>
                  </a:lnTo>
                  <a:cubicBezTo>
                    <a:pt x="141240" y="32160"/>
                    <a:pt x="146614" y="37534"/>
                    <a:pt x="146614" y="44160"/>
                  </a:cubicBezTo>
                  <a:cubicBezTo>
                    <a:pt x="146614" y="50786"/>
                    <a:pt x="141240" y="56160"/>
                    <a:pt x="134614" y="5616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7" name="Freihandform: Form 128">
              <a:extLst>
                <a:ext uri="{FF2B5EF4-FFF2-40B4-BE49-F238E27FC236}">
                  <a16:creationId xmlns:a16="http://schemas.microsoft.com/office/drawing/2014/main" id="{250F1BC5-9C72-FC4F-5407-4D4B16DEC1F7}"/>
                </a:ext>
              </a:extLst>
            </p:cNvPr>
            <p:cNvSpPr/>
            <p:nvPr/>
          </p:nvSpPr>
          <p:spPr bwMode="gray">
            <a:xfrm>
              <a:off x="6912294" y="5681081"/>
              <a:ext cx="66102" cy="65674"/>
            </a:xfrm>
            <a:custGeom>
              <a:avLst/>
              <a:gdLst>
                <a:gd name="connsiteX0" fmla="*/ 12020 w 66102"/>
                <a:gd name="connsiteY0" fmla="*/ 65675 h 65674"/>
                <a:gd name="connsiteX1" fmla="*/ 20 w 66102"/>
                <a:gd name="connsiteY1" fmla="*/ 53675 h 65674"/>
                <a:gd name="connsiteX2" fmla="*/ 20 w 66102"/>
                <a:gd name="connsiteY2" fmla="*/ 31727 h 65674"/>
                <a:gd name="connsiteX3" fmla="*/ 9044 w 66102"/>
                <a:gd name="connsiteY3" fmla="*/ 9028 h 65674"/>
                <a:gd name="connsiteX4" fmla="*/ 34228 w 66102"/>
                <a:gd name="connsiteY4" fmla="*/ 16 h 65674"/>
                <a:gd name="connsiteX5" fmla="*/ 54102 w 66102"/>
                <a:gd name="connsiteY5" fmla="*/ 4 h 65674"/>
                <a:gd name="connsiteX6" fmla="*/ 66102 w 66102"/>
                <a:gd name="connsiteY6" fmla="*/ 12004 h 65674"/>
                <a:gd name="connsiteX7" fmla="*/ 54102 w 66102"/>
                <a:gd name="connsiteY7" fmla="*/ 24004 h 65674"/>
                <a:gd name="connsiteX8" fmla="*/ 33702 w 66102"/>
                <a:gd name="connsiteY8" fmla="*/ 24004 h 65674"/>
                <a:gd name="connsiteX9" fmla="*/ 25592 w 66102"/>
                <a:gd name="connsiteY9" fmla="*/ 26418 h 65674"/>
                <a:gd name="connsiteX10" fmla="*/ 24023 w 66102"/>
                <a:gd name="connsiteY10" fmla="*/ 31727 h 65674"/>
                <a:gd name="connsiteX11" fmla="*/ 24023 w 66102"/>
                <a:gd name="connsiteY11" fmla="*/ 53665 h 65674"/>
                <a:gd name="connsiteX12" fmla="*/ 12032 w 66102"/>
                <a:gd name="connsiteY12" fmla="*/ 65675 h 65674"/>
                <a:gd name="connsiteX13" fmla="*/ 12020 w 66102"/>
                <a:gd name="connsiteY13" fmla="*/ 65675 h 65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102" h="65674">
                  <a:moveTo>
                    <a:pt x="12020" y="65675"/>
                  </a:moveTo>
                  <a:cubicBezTo>
                    <a:pt x="5394" y="65675"/>
                    <a:pt x="20" y="60301"/>
                    <a:pt x="20" y="53675"/>
                  </a:cubicBezTo>
                  <a:lnTo>
                    <a:pt x="20" y="31727"/>
                  </a:lnTo>
                  <a:cubicBezTo>
                    <a:pt x="-292" y="23228"/>
                    <a:pt x="2982" y="14992"/>
                    <a:pt x="9044" y="9028"/>
                  </a:cubicBezTo>
                  <a:cubicBezTo>
                    <a:pt x="16007" y="2965"/>
                    <a:pt x="25000" y="-253"/>
                    <a:pt x="34228" y="16"/>
                  </a:cubicBezTo>
                  <a:lnTo>
                    <a:pt x="54102" y="4"/>
                  </a:lnTo>
                  <a:cubicBezTo>
                    <a:pt x="60728" y="4"/>
                    <a:pt x="66102" y="5377"/>
                    <a:pt x="66102" y="12004"/>
                  </a:cubicBezTo>
                  <a:cubicBezTo>
                    <a:pt x="66102" y="18630"/>
                    <a:pt x="60728" y="24004"/>
                    <a:pt x="54102" y="24004"/>
                  </a:cubicBezTo>
                  <a:lnTo>
                    <a:pt x="33702" y="24004"/>
                  </a:lnTo>
                  <a:cubicBezTo>
                    <a:pt x="30800" y="23831"/>
                    <a:pt x="27928" y="24688"/>
                    <a:pt x="25592" y="26418"/>
                  </a:cubicBezTo>
                  <a:cubicBezTo>
                    <a:pt x="25206" y="26792"/>
                    <a:pt x="24023" y="27954"/>
                    <a:pt x="24023" y="31727"/>
                  </a:cubicBezTo>
                  <a:lnTo>
                    <a:pt x="24023" y="53665"/>
                  </a:lnTo>
                  <a:cubicBezTo>
                    <a:pt x="24028" y="60292"/>
                    <a:pt x="18659" y="65670"/>
                    <a:pt x="12032" y="65675"/>
                  </a:cubicBezTo>
                  <a:cubicBezTo>
                    <a:pt x="12028" y="65675"/>
                    <a:pt x="12025" y="65675"/>
                    <a:pt x="12020" y="65675"/>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8" name="Freihandform: Form 129">
              <a:extLst>
                <a:ext uri="{FF2B5EF4-FFF2-40B4-BE49-F238E27FC236}">
                  <a16:creationId xmlns:a16="http://schemas.microsoft.com/office/drawing/2014/main" id="{10D33A10-32A1-28AD-B341-8C5BA6E222AC}"/>
                </a:ext>
              </a:extLst>
            </p:cNvPr>
            <p:cNvSpPr/>
            <p:nvPr/>
          </p:nvSpPr>
          <p:spPr bwMode="gray">
            <a:xfrm>
              <a:off x="6389213" y="5691208"/>
              <a:ext cx="381211" cy="24000"/>
            </a:xfrm>
            <a:custGeom>
              <a:avLst/>
              <a:gdLst>
                <a:gd name="connsiteX0" fmla="*/ 369211 w 381211"/>
                <a:gd name="connsiteY0" fmla="*/ 24000 h 24000"/>
                <a:gd name="connsiteX1" fmla="*/ 12000 w 381211"/>
                <a:gd name="connsiteY1" fmla="*/ 24000 h 24000"/>
                <a:gd name="connsiteX2" fmla="*/ 0 w 381211"/>
                <a:gd name="connsiteY2" fmla="*/ 12000 h 24000"/>
                <a:gd name="connsiteX3" fmla="*/ 12000 w 381211"/>
                <a:gd name="connsiteY3" fmla="*/ 0 h 24000"/>
                <a:gd name="connsiteX4" fmla="*/ 369211 w 381211"/>
                <a:gd name="connsiteY4" fmla="*/ 0 h 24000"/>
                <a:gd name="connsiteX5" fmla="*/ 381211 w 381211"/>
                <a:gd name="connsiteY5" fmla="*/ 12000 h 24000"/>
                <a:gd name="connsiteX6" fmla="*/ 369211 w 381211"/>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1211" h="24000">
                  <a:moveTo>
                    <a:pt x="369211" y="24000"/>
                  </a:moveTo>
                  <a:lnTo>
                    <a:pt x="12000" y="24000"/>
                  </a:lnTo>
                  <a:cubicBezTo>
                    <a:pt x="5373" y="24000"/>
                    <a:pt x="0" y="18626"/>
                    <a:pt x="0" y="12000"/>
                  </a:cubicBezTo>
                  <a:cubicBezTo>
                    <a:pt x="0" y="5374"/>
                    <a:pt x="5373" y="0"/>
                    <a:pt x="12000" y="0"/>
                  </a:cubicBezTo>
                  <a:lnTo>
                    <a:pt x="369211" y="0"/>
                  </a:lnTo>
                  <a:cubicBezTo>
                    <a:pt x="375838" y="0"/>
                    <a:pt x="381211" y="5374"/>
                    <a:pt x="381211" y="12000"/>
                  </a:cubicBezTo>
                  <a:cubicBezTo>
                    <a:pt x="381211" y="18626"/>
                    <a:pt x="375838" y="24000"/>
                    <a:pt x="369211" y="24000"/>
                  </a:cubicBezTo>
                  <a:close/>
                </a:path>
              </a:pathLst>
            </a:custGeom>
            <a:solidFill>
              <a:srgbClr val="FF0000"/>
            </a:solid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grpSp>
      <p:sp>
        <p:nvSpPr>
          <p:cNvPr id="19" name="TextBox 18">
            <a:extLst>
              <a:ext uri="{FF2B5EF4-FFF2-40B4-BE49-F238E27FC236}">
                <a16:creationId xmlns:a16="http://schemas.microsoft.com/office/drawing/2014/main" id="{C0D2FB66-717B-5336-8023-45324A19C35F}"/>
              </a:ext>
            </a:extLst>
          </p:cNvPr>
          <p:cNvSpPr txBox="1"/>
          <p:nvPr/>
        </p:nvSpPr>
        <p:spPr>
          <a:xfrm>
            <a:off x="3951627" y="812437"/>
            <a:ext cx="7566401" cy="5747727"/>
          </a:xfrm>
          <a:prstGeom prst="rect">
            <a:avLst/>
          </a:prstGeom>
          <a:noFill/>
        </p:spPr>
        <p:txBody>
          <a:bodyPr wrap="square">
            <a:spAutoFit/>
          </a:bodyPr>
          <a:lstStyle/>
          <a:p>
            <a:pPr marL="459740" marR="0" lvl="0" indent="0" algn="l" defTabSz="914400" rtl="0" eaLnBrk="1" fontAlgn="auto" latinLnBrk="0" hangingPunct="1">
              <a:lnSpc>
                <a:spcPct val="100000"/>
              </a:lnSpc>
              <a:spcBef>
                <a:spcPts val="0"/>
              </a:spcBef>
              <a:spcAft>
                <a:spcPts val="0"/>
              </a:spcAft>
              <a:buClrTx/>
              <a:buSzTx/>
              <a:buFontTx/>
              <a:buNone/>
              <a:tabLst/>
              <a:defRPr/>
            </a:pPr>
            <a:r>
              <a:rPr kumimoji="0" lang="en-GB" sz="105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For Airfreight shipments:</a:t>
            </a:r>
            <a:endParaRPr kumimoji="0" lang="en-GB" sz="1050" b="1" i="1"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3119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AWB (IATA DIRECT AWB)			(2 Original, 2 copy)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Commercial Invoice and Packing List		(3 Original, 2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HS Summary Sheet 			(in Excel sheet) </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Authorization letter signed and stamped		(1 Original, 1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ATA Carnet – issued by Chamber of Commerce		(1 Original, 2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Participation Letter signed and stamped		(in PDF, from Event Organizer)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9740" marR="0" lvl="0" indent="0" algn="l" defTabSz="914400" rtl="0" eaLnBrk="1" fontAlgn="auto" latinLnBrk="0" hangingPunct="1">
              <a:lnSpc>
                <a:spcPct val="100000"/>
              </a:lnSpc>
              <a:spcBef>
                <a:spcPts val="0"/>
              </a:spcBef>
              <a:spcAft>
                <a:spcPts val="0"/>
              </a:spcAft>
              <a:buClrTx/>
              <a:buSzTx/>
              <a:buFontTx/>
              <a:buNone/>
              <a:tabLst/>
              <a:defRPr/>
            </a:pPr>
            <a:r>
              <a:rPr kumimoji="0" lang="en-GB" sz="105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GB" sz="1050" b="1" i="1" u="sng"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9740" marR="0" lvl="0" indent="0" algn="l" defTabSz="914400" rtl="0" eaLnBrk="1" fontAlgn="auto" latinLnBrk="0" hangingPunct="1">
              <a:lnSpc>
                <a:spcPct val="100000"/>
              </a:lnSpc>
              <a:spcBef>
                <a:spcPts val="0"/>
              </a:spcBef>
              <a:spcAft>
                <a:spcPts val="0"/>
              </a:spcAft>
              <a:buClrTx/>
              <a:buSzTx/>
              <a:buFontTx/>
              <a:buNone/>
              <a:tabLst/>
              <a:defRPr/>
            </a:pPr>
            <a:r>
              <a:rPr kumimoji="0" lang="en-GB" sz="105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For </a:t>
            </a:r>
            <a:r>
              <a:rPr kumimoji="0" lang="en-GB" sz="1050" b="1" i="0" u="sng" strike="noStrike" kern="1200" cap="none" spc="0" normalizeH="0" baseline="0" noProof="0" dirty="0" err="1">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Seafreight</a:t>
            </a:r>
            <a:r>
              <a:rPr kumimoji="0" lang="en-GB" sz="105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 shipments:</a:t>
            </a:r>
            <a:endParaRPr kumimoji="0" lang="en-GB" sz="105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B/L (telex release)				(2 Original, 2 copy)</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Commercial Invoice and Packing List 		(3 Original, 2 copy) </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Certificate of Origin 				(1 Original, 4 copy)</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HS Summary Sheet 			(in Excel sheet) </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Authorization letter signed and stamped		(1 Original, 1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ATA Carnet – issued by Chamber of Commerce		(1 Original, 2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Participation Letter signed and stamped		(in PDF, from Event Organizer)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9740" marR="0" lvl="0" indent="0" algn="l" defTabSz="914400" rtl="0" eaLnBrk="1" fontAlgn="auto" latinLnBrk="0" hangingPunct="1">
              <a:lnSpc>
                <a:spcPct val="100000"/>
              </a:lnSpc>
              <a:spcBef>
                <a:spcPts val="0"/>
              </a:spcBef>
              <a:spcAft>
                <a:spcPts val="0"/>
              </a:spcAft>
              <a:buClrTx/>
              <a:buSzTx/>
              <a:buFontTx/>
              <a:buNone/>
              <a:tabLst/>
              <a:defRPr/>
            </a:pPr>
            <a:r>
              <a:rPr kumimoji="0" lang="en-GB" sz="105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For Land freight shipments:</a:t>
            </a:r>
            <a:endParaRPr kumimoji="0" lang="en-GB" sz="105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Truck Waybill 				(1 Original, 2 copy)</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Commercial Invoice and Packing List 		(3 Original, 2 copy) </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Certificate of Origin 				(1 Original, 4 copy)</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HS Summary Sheet 			(in Excel sheet) </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Authorization letter signed and stamped		(1 Original, 1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Participation Letter signed and stamped		(in PDF, from Event Organizer)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endParaRPr kumimoji="0" lang="en-GB" sz="1050" b="1" i="0" u="sng"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r>
              <a:rPr kumimoji="0" lang="en-GB" sz="105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IMPORTANT:</a:t>
            </a:r>
            <a:r>
              <a:rPr kumimoji="0" lang="en-GB" sz="105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 </a:t>
            </a: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 full Pre-advice of dispatch should be sent in advance to Rhenus Logistics in Dubai prior to the arrival of the freight providing all shipping details along with a copy of the shipping documents. </a:t>
            </a: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endParaRPr kumimoji="0" lang="de-DE" sz="1050" b="1" i="0" u="none" strike="noStrike" kern="1200" cap="none" spc="0" normalizeH="0" baseline="0" noProof="0" dirty="0">
              <a:ln>
                <a:noFill/>
              </a:ln>
              <a:solidFill>
                <a:srgbClr val="167D86"/>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r>
              <a:rPr kumimoji="0" lang="en-GB" sz="105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All Original documents as specified above must be sent to Rhenus Logistics, in Dubai at least 5 working days prior to the arrival of the vessel if sent by Sea or attached to the Original Airwaybill pouch if the goods are sent by Air.  </a:t>
            </a: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endParaRPr kumimoji="0" lang="en-GB" sz="1050" b="0" i="0" u="none" strike="noStrike" kern="1200" cap="none" spc="0" normalizeH="0" baseline="0" noProof="0" dirty="0">
              <a:ln>
                <a:noFill/>
              </a:ln>
              <a:solidFill>
                <a:srgbClr val="167D86"/>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In case of no original documents a customs fine of USD 350.00 (USD280.00 refundable upon submission of Original docs. Within 30 days of shipment arrival in the UAE.).</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
        <p:nvSpPr>
          <p:cNvPr id="22" name="TextBox 21">
            <a:extLst>
              <a:ext uri="{FF2B5EF4-FFF2-40B4-BE49-F238E27FC236}">
                <a16:creationId xmlns:a16="http://schemas.microsoft.com/office/drawing/2014/main" id="{8D52A303-E9F1-FFC3-65F8-E47C90F71462}"/>
              </a:ext>
            </a:extLst>
          </p:cNvPr>
          <p:cNvSpPr txBox="1"/>
          <p:nvPr/>
        </p:nvSpPr>
        <p:spPr>
          <a:xfrm>
            <a:off x="11856788" y="6560164"/>
            <a:ext cx="32642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20293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48FB65-16A9-F865-FC26-5358766A177C}"/>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EB7565EE-EFE3-EB47-FE6F-96C75B196874}"/>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C92EC9C0-AE7F-4677-44A6-A9B76D79AA8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810623B1-F832-F736-BDAC-337214D325C5}"/>
              </a:ext>
            </a:extLst>
          </p:cNvPr>
          <p:cNvSpPr txBox="1"/>
          <p:nvPr/>
        </p:nvSpPr>
        <p:spPr>
          <a:xfrm>
            <a:off x="294638" y="989870"/>
            <a:ext cx="2936242" cy="5078313"/>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EFFDDE22-6C95-6F5B-6490-A32ABA2B984D}"/>
              </a:ext>
            </a:extLst>
          </p:cNvPr>
          <p:cNvSpPr txBox="1"/>
          <p:nvPr/>
        </p:nvSpPr>
        <p:spPr>
          <a:xfrm>
            <a:off x="4084320" y="989870"/>
            <a:ext cx="7386320" cy="574772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Commercial Invoice and Packing List must be in </a:t>
            </a:r>
            <a:r>
              <a:rPr kumimoji="0" lang="en-GB" sz="105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English</a:t>
            </a:r>
            <a:r>
              <a:rPr kumimoji="0" lang="en-GB" sz="105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and printed on Shippers Original Company Letterhead with original stamp and signature in </a:t>
            </a:r>
            <a:r>
              <a:rPr kumimoji="0" lang="en-GB" sz="1050" b="0" i="0" u="none" strike="noStrike" kern="1200" cap="none" spc="0" normalizeH="0" baseline="0" noProof="0" dirty="0">
                <a:ln>
                  <a:noFill/>
                </a:ln>
                <a:solidFill>
                  <a:srgbClr val="00B0F0"/>
                </a:solidFill>
                <a:effectLst/>
                <a:uLnTx/>
                <a:uFillTx/>
                <a:latin typeface="Arial" panose="020B0604020202020204" pitchFamily="34" charset="0"/>
                <a:cs typeface="Arial" panose="020B0604020202020204" pitchFamily="34" charset="0"/>
              </a:rPr>
              <a:t>blue</a:t>
            </a: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ink.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Consignee: </a:t>
            </a:r>
          </a:p>
          <a:p>
            <a:pPr marL="0" marR="0" lvl="0" indent="0" algn="l" defTabSz="914400" rtl="0" eaLnBrk="1" fontAlgn="auto" latinLnBrk="0" hangingPunct="1">
              <a:lnSpc>
                <a:spcPct val="100000"/>
              </a:lnSpc>
              <a:spcBef>
                <a:spcPts val="0"/>
              </a:spcBef>
              <a:spcAft>
                <a:spcPts val="0"/>
              </a:spcAft>
              <a:buClrTx/>
              <a:buSzTx/>
              <a:buFontTx/>
              <a:buNone/>
              <a:tabLst/>
              <a:defRPr/>
            </a:pPr>
            <a:r>
              <a:rPr lang="de-DE" sz="1050" b="1" dirty="0">
                <a:solidFill>
                  <a:srgbClr val="002060"/>
                </a:solidFill>
                <a:latin typeface="Arial" panose="020B0604020202020204" pitchFamily="34" charset="0"/>
                <a:cs typeface="Arial" panose="020B0604020202020204" pitchFamily="34" charset="0"/>
              </a:rPr>
              <a:t>Rhenus Logistics Gulf LLC</a:t>
            </a:r>
            <a:endParaRPr kumimoji="0" lang="de-DE" sz="105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 </a:t>
            </a:r>
            <a:r>
              <a:rPr kumimoji="0" lang="de-DE" sz="105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Workspace Dubai 2026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P.O. Box </a:t>
            </a:r>
            <a:r>
              <a:rPr lang="de-DE" sz="1050" dirty="0">
                <a:solidFill>
                  <a:prstClr val="black"/>
                </a:solidFill>
                <a:latin typeface="Arial" panose="020B0604020202020204" pitchFamily="34" charset="0"/>
                <a:cs typeface="Arial" panose="020B0604020202020204" pitchFamily="34" charset="0"/>
              </a:rPr>
              <a:t>712255</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Dubai, United Arab Emirates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Tel.: +971 4 8061300</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“In Transit to Dubai to the Exhibition Name for re-export at the End of the Exhibition.“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Notify Party: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Exhibitor Name:  </a:t>
            </a:r>
            <a:endParaRPr kumimoji="0" lang="de-DE" sz="105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Hall and Stand No.: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Venue: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00206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Total Number of packages / kinds of packing</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00206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Description of the contents – as accurate as possible</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00206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Serial-Numbers (if existent)</a:t>
            </a:r>
          </a:p>
          <a:p>
            <a:pPr marL="171450" marR="0" lvl="0" indent="-171450" algn="l" defTabSz="914400" rtl="0" eaLnBrk="1" fontAlgn="auto" latinLnBrk="0" hangingPunct="1">
              <a:lnSpc>
                <a:spcPct val="100000"/>
              </a:lnSpc>
              <a:spcBef>
                <a:spcPts val="0"/>
              </a:spcBef>
              <a:spcAft>
                <a:spcPts val="0"/>
              </a:spcAft>
              <a:buClr>
                <a:srgbClr val="00206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Country of Origin</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00206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Freight-term: CIF Dubai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00206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Dimensions &amp; Gross weights for each package</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00206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Values of single items and total value of the invoice</a:t>
            </a:r>
          </a:p>
          <a:p>
            <a:pPr marL="171450" marR="0" lvl="0" indent="-171450" algn="l" defTabSz="914400" rtl="0" eaLnBrk="1" fontAlgn="auto" latinLnBrk="0" hangingPunct="1">
              <a:lnSpc>
                <a:spcPct val="100000"/>
              </a:lnSpc>
              <a:spcBef>
                <a:spcPts val="0"/>
              </a:spcBef>
              <a:spcAft>
                <a:spcPts val="0"/>
              </a:spcAft>
              <a:buClr>
                <a:srgbClr val="00206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Original-signature and company-stamp on every set of documents (in blue ink)</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Tx/>
              <a:buSzPct val="150000"/>
              <a:buFont typeface="Arial" panose="020B0604020202020204" pitchFamily="34" charset="0"/>
              <a:buChar char="•"/>
              <a:tabLst/>
              <a:defRPr/>
            </a:pP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5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a:t>
            </a:r>
            <a:r>
              <a:rPr kumimoji="0" lang="en-US" sz="105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CIPL must contain the below declaration:</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50" b="1" i="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t>
            </a: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We hereby guarantee that this is a true and</a:t>
            </a: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correct invoice, and that the goods referred to</a:t>
            </a: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are the origin, manufacture and production of (Indicate the Country of Origin).”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50" dirty="0">
              <a:solidFill>
                <a:prstClr val="black"/>
              </a:solidFill>
              <a:latin typeface="Arial" panose="020B0604020202020204" pitchFamily="34" charset="0"/>
              <a:cs typeface="Arial" panose="020B0604020202020204" pitchFamily="34" charset="0"/>
            </a:endParaRPr>
          </a:p>
          <a:p>
            <a:pPr>
              <a:defRPr/>
            </a:pPr>
            <a:r>
              <a:rPr lang="en-AE" sz="1050" b="1" dirty="0">
                <a:solidFill>
                  <a:srgbClr val="002060"/>
                </a:solidFill>
                <a:latin typeface="Arial" panose="020B0604020202020204" pitchFamily="34" charset="0"/>
                <a:cs typeface="Arial" panose="020B0604020202020204" pitchFamily="34" charset="0"/>
              </a:rPr>
              <a:t>Note: </a:t>
            </a:r>
            <a:r>
              <a:rPr lang="en-AE" sz="1050" dirty="0">
                <a:latin typeface="Arial" panose="020B0604020202020204" pitchFamily="34" charset="0"/>
                <a:cs typeface="Arial" panose="020B0604020202020204" pitchFamily="34" charset="0"/>
              </a:rPr>
              <a:t>To avoid customs reassessment of value, for any shipments with less than 100 kgs., a minimum total Invoice CIF value of USD 400.00 or EUR 375.00 must be declared.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11F2481F-F375-BEF5-D124-B083061CA998}"/>
              </a:ext>
            </a:extLst>
          </p:cNvPr>
          <p:cNvSpPr txBox="1"/>
          <p:nvPr/>
        </p:nvSpPr>
        <p:spPr>
          <a:xfrm>
            <a:off x="11866180" y="6503662"/>
            <a:ext cx="182880"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11663886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EAF7DC-EC48-BF9D-1F78-3A2874A48C5F}"/>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563000C-BAFD-B656-3529-E397A62D739D}"/>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BF7278DE-BD87-0C47-4937-E2EB56324B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8982FC43-E3C2-688B-C06D-30F70A1A27C0}"/>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85EAA221-65B3-78C4-29E3-DDA9317F3A5B}"/>
              </a:ext>
            </a:extLst>
          </p:cNvPr>
          <p:cNvSpPr txBox="1"/>
          <p:nvPr/>
        </p:nvSpPr>
        <p:spPr>
          <a:xfrm>
            <a:off x="3677917" y="1813172"/>
            <a:ext cx="8026400" cy="1615827"/>
          </a:xfrm>
          <a:prstGeom prst="rect">
            <a:avLst/>
          </a:prstGeom>
          <a:noFill/>
        </p:spPr>
        <p:txBody>
          <a:bodyPr wrap="square">
            <a:spAutoFit/>
          </a:bodyPr>
          <a:lstStyle/>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In case of more than 1 HS code per invoice, a summary of the HS codes is required along with the Commercial Invoice &amp; Packing List.</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The HS Code Summary sheet should mention the Individual Country of Origin, the total weight and value of the respective HS Codes mentioned on the summary must match with the total weight and value declared on the invoice. </a:t>
            </a:r>
          </a:p>
          <a:p>
            <a:pPr marL="44958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The HS Code Summary is required in order to prepare the customs Bill of Entry through the customs online system.</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Failure to comply with the above will result in a delay in customs clearance.</a:t>
            </a:r>
            <a:endParaRPr lang="en-US" sz="1100" dirty="0">
              <a:latin typeface="Arial" panose="020B0604020202020204" pitchFamily="34" charset="0"/>
              <a:cs typeface="Arial" panose="020B0604020202020204" pitchFamily="34" charset="0"/>
            </a:endParaRPr>
          </a:p>
        </p:txBody>
      </p:sp>
      <p:pic>
        <p:nvPicPr>
          <p:cNvPr id="5" name="Grafik 9">
            <a:extLst>
              <a:ext uri="{FF2B5EF4-FFF2-40B4-BE49-F238E27FC236}">
                <a16:creationId xmlns:a16="http://schemas.microsoft.com/office/drawing/2014/main" id="{004298F9-722F-584F-5103-992B94261DD4}"/>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bwMode="gray">
          <a:xfrm>
            <a:off x="3909440" y="1058210"/>
            <a:ext cx="469517" cy="469517"/>
          </a:xfrm>
          <a:prstGeom prst="rect">
            <a:avLst/>
          </a:prstGeom>
        </p:spPr>
      </p:pic>
      <p:sp>
        <p:nvSpPr>
          <p:cNvPr id="7" name="TextBox 6">
            <a:extLst>
              <a:ext uri="{FF2B5EF4-FFF2-40B4-BE49-F238E27FC236}">
                <a16:creationId xmlns:a16="http://schemas.microsoft.com/office/drawing/2014/main" id="{AD9A2782-B117-6ADA-1E16-F3A6519CC978}"/>
              </a:ext>
            </a:extLst>
          </p:cNvPr>
          <p:cNvSpPr txBox="1"/>
          <p:nvPr/>
        </p:nvSpPr>
        <p:spPr>
          <a:xfrm>
            <a:off x="11836400" y="6516450"/>
            <a:ext cx="1534160"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36322716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F2BA2F-E7BD-0F0D-0B8C-05EB188E7784}"/>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8F3B5677-111C-AFDD-0328-A47970FFFCA1}"/>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C783E3BC-54F2-4A12-6216-2ACFA116E5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12B6D6D6-638C-2B93-64DF-775C4EDC4C23}"/>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2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0B28830E-6BCF-CE0B-0C09-F6EDD25B5B48}"/>
              </a:ext>
            </a:extLst>
          </p:cNvPr>
          <p:cNvSpPr txBox="1"/>
          <p:nvPr/>
        </p:nvSpPr>
        <p:spPr>
          <a:xfrm>
            <a:off x="3464561" y="1124522"/>
            <a:ext cx="8087360" cy="5170646"/>
          </a:xfrm>
          <a:prstGeom prst="rect">
            <a:avLst/>
          </a:prstGeom>
          <a:noFill/>
        </p:spPr>
        <p:txBody>
          <a:bodyPr wrap="square">
            <a:spAutoFit/>
          </a:bodyPr>
          <a:lstStyle/>
          <a:p>
            <a:pPr marL="1348740" marR="0" lvl="0" indent="-891540" algn="l" defTabSz="914400" rtl="0" eaLnBrk="1" fontAlgn="auto" latinLnBrk="0" hangingPunct="1">
              <a:lnSpc>
                <a:spcPct val="100000"/>
              </a:lnSpc>
              <a:spcBef>
                <a:spcPts val="0"/>
              </a:spcBef>
              <a:spcAft>
                <a:spcPts val="0"/>
              </a:spcAft>
              <a:buClrTx/>
              <a:buSzTx/>
              <a:buFontTx/>
              <a:buNone/>
              <a:tabLst/>
              <a:defRPr/>
            </a:pPr>
            <a:r>
              <a:rPr kumimoji="0" lang="en-US" sz="110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ATA Carnet</a:t>
            </a:r>
            <a:endParaRPr kumimoji="0" lang="de-DE" sz="110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1" u="none" strike="noStrike" kern="1200" cap="none" spc="0" normalizeH="0" baseline="0" noProof="0" dirty="0">
                <a:ln>
                  <a:noFill/>
                </a:ln>
                <a:solidFill>
                  <a:srgbClr val="333333"/>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The United Arab Emirates is now a member of the ATA Carnet Consortium. Dubai Customs Implemented the facility for customs clearance under ATA Carnet, which is strictly subjected to Dubai Customs Rules and Regulations. Exhibitors or the overseas forwarders are requested to contact us in advance for assistance and must obtain our approval before dispatch of any shipment under ATA Carnet. Dubai Customs Terms and Conditions would apply. </a:t>
            </a:r>
          </a:p>
          <a:p>
            <a:pPr marL="457200" marR="0" lvl="0" indent="0" algn="l" defTabSz="914400" rtl="0" eaLnBrk="1" fontAlgn="auto" latinLnBrk="0" hangingPunct="1">
              <a:lnSpc>
                <a:spcPct val="100000"/>
              </a:lnSpc>
              <a:spcBef>
                <a:spcPts val="0"/>
              </a:spcBef>
              <a:spcAft>
                <a:spcPts val="0"/>
              </a:spcAft>
              <a:buClrTx/>
              <a:buSzTx/>
              <a:buFontTx/>
              <a:buNone/>
              <a:tabLst/>
              <a:defRPr/>
            </a:pP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de-DE"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Rules and Regulations</a:t>
            </a: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ATA Carnet clearance in Dubai is governed by very strict customs rules and regulations. Please adhere to the following:</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Indicate ATA Carnet Reference number on the waybills</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Only one (1) ATA Carnet is allowed per shipment, multiple ATA Carnet will not be entertained.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Number of packages, package type, weight, etc. mentioned on the ATA Carnet must be the same in the shipping documents (i.e., Waybill details must match with the ATA Carnet declared information). Also, the Country of Origin must be indicated in the ATA Carnet.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Make sure that the weight and number of packages indicated on the ATA Carnet is accurate as the same weight and number of packages should be re-exported. Please note that the re-export shipment will be weighed at the Airport and if a different weight is monitored, shipment may be detained by the Customs. Complete shipment (100%) must be re-exported.</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Permanent import items like consumable, giveaways and brochures must not be included or clubbed with ATA Carnet shipment. Such items must be sent as separate shipment on Commercial Invoice and Packing List.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Shipment on ATA Carnet cannot be re-exported or returned partially or as multiple shipments.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Any “Authorized Representative” must be mentioned in the “Represented By” Column on the ATA Carnet.</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An original Authorization Letter authorizing “Rhenus Logistics” to handle the ATA Carnet on behalf of the Exhibitor is mandatory. The ATA Carnet Reference Number must be indicated, and letter must be printed on the ATA Carnet holder headed paper with Original stamp and representative signature.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Please indicate “Fairs &amp; Exhibitions” in the Purpose column of the ATA Carnet.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endPar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457200" marR="0" lvl="1" indent="0" algn="l" defTabSz="914400" rtl="0" eaLnBrk="1" fontAlgn="auto" latinLnBrk="0" hangingPunct="1">
              <a:lnSpc>
                <a:spcPct val="100000"/>
              </a:lnSpc>
              <a:spcBef>
                <a:spcPts val="0"/>
              </a:spcBef>
              <a:spcAft>
                <a:spcPts val="0"/>
              </a:spcAft>
              <a:buClr>
                <a:prstClr val="black"/>
              </a:buClr>
              <a:buSzPct val="100000"/>
              <a:buFontTx/>
              <a:buNone/>
              <a:tabLst>
                <a:tab pos="914400" algn="l"/>
              </a:tabLst>
              <a:defRPr/>
            </a:pPr>
            <a:endPar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457200" marR="0" lvl="1" indent="0" algn="ctr" defTabSz="914400" rtl="0" eaLnBrk="1" fontAlgn="auto" latinLnBrk="0" hangingPunct="1">
              <a:lnSpc>
                <a:spcPct val="100000"/>
              </a:lnSpc>
              <a:spcBef>
                <a:spcPts val="0"/>
              </a:spcBef>
              <a:spcAft>
                <a:spcPts val="0"/>
              </a:spcAft>
              <a:buClr>
                <a:prstClr val="black"/>
              </a:buClr>
              <a:buSzPct val="100000"/>
              <a:buFontTx/>
              <a:buNone/>
              <a:tabLst>
                <a:tab pos="914400" algn="l"/>
              </a:tabLst>
              <a:defRPr/>
            </a:pPr>
            <a:r>
              <a:rPr kumimoji="0" lang="en-US" sz="1100" b="1" i="1" u="none" strike="noStrike" kern="1200" cap="none" spc="0" normalizeH="0" baseline="0" noProof="0" dirty="0">
                <a:ln>
                  <a:noFill/>
                </a:ln>
                <a:solidFill>
                  <a:srgbClr val="C00000"/>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Please check with us before carrying out the shipment under ATA Carnet.</a:t>
            </a:r>
            <a:endParaRPr kumimoji="0" lang="de-DE" sz="1100" b="1" i="1" u="none" strike="noStrike" kern="1200" cap="none" spc="0" normalizeH="0" baseline="0" noProof="0" dirty="0">
              <a:ln>
                <a:noFill/>
              </a:ln>
              <a:solidFill>
                <a:srgbClr val="C00000"/>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p:txBody>
      </p:sp>
      <p:sp>
        <p:nvSpPr>
          <p:cNvPr id="7" name="TextBox 6">
            <a:extLst>
              <a:ext uri="{FF2B5EF4-FFF2-40B4-BE49-F238E27FC236}">
                <a16:creationId xmlns:a16="http://schemas.microsoft.com/office/drawing/2014/main" id="{B929A02F-F592-ADAF-1342-035F5191CB92}"/>
              </a:ext>
            </a:extLst>
          </p:cNvPr>
          <p:cNvSpPr txBox="1"/>
          <p:nvPr/>
        </p:nvSpPr>
        <p:spPr>
          <a:xfrm>
            <a:off x="11866880" y="6526610"/>
            <a:ext cx="243840"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22305282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3C38B1-5C14-D9B7-B374-3B8FE724432B}"/>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E5D8789A-A0DD-A56B-6D44-12D37514976C}"/>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ED1BD733-7D2A-8C81-AA5B-279D37136A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0A48753B-5986-0A2B-B967-3D0144A9101C}"/>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D1C0BD42-4CC3-2BA0-C5B6-2067B057CF65}"/>
              </a:ext>
            </a:extLst>
          </p:cNvPr>
          <p:cNvSpPr txBox="1"/>
          <p:nvPr/>
        </p:nvSpPr>
        <p:spPr>
          <a:xfrm>
            <a:off x="3474716" y="1109133"/>
            <a:ext cx="8270243" cy="4832092"/>
          </a:xfrm>
          <a:prstGeom prst="rect">
            <a:avLst/>
          </a:prstGeom>
          <a:noFill/>
        </p:spPr>
        <p:txBody>
          <a:bodyPr wrap="square">
            <a:spAutoFit/>
          </a:bodyPr>
          <a:lstStyle/>
          <a:p>
            <a:pPr marL="1348740" marR="0" lvl="0" indent="-891540" algn="l" defTabSz="914400" rtl="0" eaLnBrk="1" fontAlgn="auto" latinLnBrk="0" hangingPunct="1">
              <a:lnSpc>
                <a:spcPct val="100000"/>
              </a:lnSpc>
              <a:spcBef>
                <a:spcPts val="0"/>
              </a:spcBef>
              <a:spcAft>
                <a:spcPts val="0"/>
              </a:spcAft>
              <a:buClrTx/>
              <a:buSzTx/>
              <a:buFontTx/>
              <a:buNone/>
              <a:tabLst/>
              <a:defRPr/>
            </a:pPr>
            <a:r>
              <a:rPr kumimoji="0" lang="en-GB" sz="110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Certificate of Origin (only mandatory for Sea freight shipments)</a:t>
            </a:r>
            <a:endParaRPr kumimoji="0" lang="de-DE" sz="110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1" u="none" strike="noStrike" kern="1200" cap="none" spc="0" normalizeH="0" baseline="0" noProof="0" dirty="0">
                <a:ln>
                  <a:noFill/>
                </a:ln>
                <a:solidFill>
                  <a:srgbClr val="333333"/>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This document must be sent as an original, attested by your local Chamber of Commerce. </a:t>
            </a:r>
          </a:p>
          <a:p>
            <a:pPr marL="45720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Please consign the Certificate of origin as follows:</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1" u="none" strike="noStrike" kern="1200" cap="none" spc="0" normalizeH="0" baseline="0" noProof="0" dirty="0">
                <a:ln>
                  <a:noFill/>
                </a:ln>
                <a:solidFill>
                  <a:srgbClr val="333333"/>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1" u="none" strike="noStrike" kern="1200" cap="none" spc="0" normalizeH="0" baseline="0" noProof="0" dirty="0">
              <a:ln>
                <a:noFill/>
              </a:ln>
              <a:solidFill>
                <a:srgbClr val="333333"/>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Gulf LLC</a:t>
            </a:r>
            <a:endParaRPr kumimoji="0" lang="de-DE" sz="110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c/o </a:t>
            </a:r>
            <a:r>
              <a:rPr kumimoji="0" lang="en-US"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Workspace Dubai 2026</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P.O. Box </a:t>
            </a:r>
            <a:r>
              <a:rPr kumimoji="0" lang="en-US"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712255</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Dubai, UAE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1" u="none" strike="noStrike" kern="1200" cap="none" spc="0" normalizeH="0" baseline="0" noProof="0" dirty="0">
                <a:ln>
                  <a:noFill/>
                </a:ln>
                <a:solidFill>
                  <a:srgbClr val="333333"/>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Number of packages / kinds of packing must match with the commercial invoice / packing list</a:t>
            </a: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Description of the contents – as accurate as possible – must match with the commercial invoice / packing list</a:t>
            </a: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Serial-Numbers (if existent)</a:t>
            </a: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Customs-Tariff-Numbers (HS Codes) </a:t>
            </a: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Freight-term “CIF Dubai”</a:t>
            </a: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Dimensions / gross- and net-weights (for each package)</a:t>
            </a: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914400" marR="0" lvl="0" indent="0" algn="l" defTabSz="914400" rtl="0" eaLnBrk="1" fontAlgn="auto" latinLnBrk="0" hangingPunct="1">
              <a:lnSpc>
                <a:spcPct val="100000"/>
              </a:lnSpc>
              <a:spcBef>
                <a:spcPts val="0"/>
              </a:spcBef>
              <a:spcAft>
                <a:spcPts val="0"/>
              </a:spcAft>
              <a:buClrTx/>
              <a:buSzTx/>
              <a:buFontTx/>
              <a:buNone/>
              <a:tabLst/>
              <a:defRPr/>
            </a:pP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Failure to follow the a.m. instructions may lead to very serious problems with Customs Authorities. This might cause delays with the delivery and/or considerable Customs Fines. </a:t>
            </a:r>
          </a:p>
          <a:p>
            <a:pPr marL="44958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HANDWRITTEN documents will not be accepted.</a:t>
            </a:r>
            <a:endPar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
        <p:nvSpPr>
          <p:cNvPr id="6" name="TextBox 5">
            <a:extLst>
              <a:ext uri="{FF2B5EF4-FFF2-40B4-BE49-F238E27FC236}">
                <a16:creationId xmlns:a16="http://schemas.microsoft.com/office/drawing/2014/main" id="{1BEE1852-2621-6C1A-6036-06F0E9E3F7E6}"/>
              </a:ext>
            </a:extLst>
          </p:cNvPr>
          <p:cNvSpPr txBox="1"/>
          <p:nvPr/>
        </p:nvSpPr>
        <p:spPr>
          <a:xfrm>
            <a:off x="11785595" y="6496131"/>
            <a:ext cx="254000"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11774845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1443BB-545C-9C15-A49C-C956B2765C7E}"/>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E68856CC-3786-0464-6392-E56D99DFA5D1}"/>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22BF61AA-692D-2157-F37D-DCD342F96E6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5F48CEB1-BBE9-A4DA-F74B-3DC882AC57E0}"/>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6C153A25-E6D2-C08A-879D-AC5329CC2D27}"/>
              </a:ext>
            </a:extLst>
          </p:cNvPr>
          <p:cNvSpPr txBox="1"/>
          <p:nvPr/>
        </p:nvSpPr>
        <p:spPr>
          <a:xfrm>
            <a:off x="3555997" y="1078653"/>
            <a:ext cx="8097524" cy="5339923"/>
          </a:xfrm>
          <a:prstGeom prst="rect">
            <a:avLst/>
          </a:prstGeom>
          <a:noFill/>
        </p:spPr>
        <p:txBody>
          <a:bodyPr wrap="square">
            <a:spAutoFit/>
          </a:bodyPr>
          <a:lstStyle/>
          <a:p>
            <a:pPr marL="342900" indent="106680" algn="just">
              <a:spcAft>
                <a:spcPts val="0"/>
              </a:spcAft>
            </a:pPr>
            <a:r>
              <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Consigning Instructions</a:t>
            </a:r>
          </a:p>
          <a:p>
            <a:pPr marL="342900" indent="106680" algn="just">
              <a:spcAft>
                <a:spcPts val="0"/>
              </a:spcAft>
            </a:pPr>
            <a:endParaRPr lang="de-DE"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342900" indent="1066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For </a:t>
            </a:r>
            <a:r>
              <a:rPr lang="en-GB" sz="1100" i="1" u="sng" dirty="0">
                <a:latin typeface="Arial" panose="020B0604020202020204" pitchFamily="34" charset="0"/>
                <a:ea typeface="Times New Roman" panose="02020603050405020304" pitchFamily="18" charset="0"/>
                <a:cs typeface="Arial" panose="020B0604020202020204" pitchFamily="34" charset="0"/>
              </a:rPr>
              <a:t>ATA Carnet Shipment</a:t>
            </a:r>
            <a:r>
              <a:rPr lang="en-GB" sz="1100" i="1" dirty="0">
                <a:latin typeface="Arial" panose="020B0604020202020204" pitchFamily="34" charset="0"/>
                <a:ea typeface="Times New Roman" panose="02020603050405020304" pitchFamily="18" charset="0"/>
                <a:cs typeface="Arial" panose="020B0604020202020204" pitchFamily="34" charset="0"/>
              </a:rPr>
              <a:t>, </a:t>
            </a:r>
            <a:r>
              <a:rPr lang="en-GB" sz="1100" dirty="0">
                <a:latin typeface="Arial" panose="020B0604020202020204" pitchFamily="34" charset="0"/>
                <a:ea typeface="Times New Roman" panose="02020603050405020304" pitchFamily="18" charset="0"/>
                <a:cs typeface="Arial" panose="020B0604020202020204" pitchFamily="34" charset="0"/>
              </a:rPr>
              <a:t>please</a:t>
            </a:r>
            <a:r>
              <a:rPr lang="en-GB" sz="1100" i="1" dirty="0">
                <a:latin typeface="Arial" panose="020B0604020202020204" pitchFamily="34" charset="0"/>
                <a:ea typeface="Times New Roman" panose="02020603050405020304" pitchFamily="18" charset="0"/>
                <a:cs typeface="Arial" panose="020B0604020202020204" pitchFamily="34" charset="0"/>
              </a:rPr>
              <a:t> </a:t>
            </a:r>
            <a:r>
              <a:rPr lang="en-GB" sz="1100" dirty="0">
                <a:latin typeface="Arial" panose="020B0604020202020204" pitchFamily="34" charset="0"/>
                <a:ea typeface="Times New Roman" panose="02020603050405020304" pitchFamily="18" charset="0"/>
                <a:cs typeface="Arial" panose="020B0604020202020204" pitchFamily="34" charset="0"/>
              </a:rPr>
              <a:t>send on IATA direct AWB.</a:t>
            </a:r>
          </a:p>
          <a:p>
            <a:pPr marL="342900" indent="1066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All </a:t>
            </a:r>
            <a:r>
              <a:rPr lang="en-GB" sz="1100" b="1" dirty="0">
                <a:latin typeface="Arial" panose="020B0604020202020204" pitchFamily="34" charset="0"/>
                <a:ea typeface="Times New Roman" panose="02020603050405020304" pitchFamily="18" charset="0"/>
                <a:cs typeface="Arial" panose="020B0604020202020204" pitchFamily="34" charset="0"/>
              </a:rPr>
              <a:t>MAWB </a:t>
            </a:r>
            <a:r>
              <a:rPr lang="en-GB" sz="1100" dirty="0">
                <a:latin typeface="Arial" panose="020B0604020202020204" pitchFamily="34" charset="0"/>
                <a:ea typeface="Times New Roman" panose="02020603050405020304" pitchFamily="18" charset="0"/>
                <a:cs typeface="Arial" panose="020B0604020202020204" pitchFamily="34" charset="0"/>
              </a:rPr>
              <a:t>must be consigned as follows:</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u="sng" dirty="0">
                <a:latin typeface="Arial" panose="020B0604020202020204" pitchFamily="34" charset="0"/>
                <a:ea typeface="Times New Roman" panose="02020603050405020304" pitchFamily="18" charset="0"/>
                <a:cs typeface="Arial" panose="020B0604020202020204" pitchFamily="34" charset="0"/>
              </a:rPr>
              <a:t>Shipper: </a:t>
            </a: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As per Invoice </a:t>
            </a:r>
          </a:p>
          <a:p>
            <a:pPr marL="342900" indent="106680" algn="just"/>
            <a:endParaRPr lang="en-GB" sz="1100" b="1" u="sng"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u="sng" dirty="0">
                <a:latin typeface="Arial" panose="020B0604020202020204" pitchFamily="34" charset="0"/>
                <a:ea typeface="Times New Roman" panose="02020603050405020304" pitchFamily="18" charset="0"/>
                <a:cs typeface="Arial" panose="020B0604020202020204" pitchFamily="34" charset="0"/>
              </a:rPr>
              <a:t>Consignee:</a:t>
            </a:r>
            <a:r>
              <a:rPr lang="en-GB" sz="1100" dirty="0">
                <a:latin typeface="Arial" panose="020B0604020202020204" pitchFamily="34" charset="0"/>
                <a:ea typeface="Times New Roman" panose="02020603050405020304" pitchFamily="18" charset="0"/>
                <a:cs typeface="Arial" panose="020B0604020202020204" pitchFamily="34" charset="0"/>
              </a:rPr>
              <a:t>			</a:t>
            </a:r>
          </a:p>
          <a:p>
            <a:pPr marL="342900" indent="106680" algn="just"/>
            <a:r>
              <a:rPr lang="en-US" sz="1100" dirty="0">
                <a:latin typeface="Arial" panose="020B0604020202020204" pitchFamily="34" charset="0"/>
                <a:ea typeface="Times New Roman" panose="02020603050405020304" pitchFamily="18" charset="0"/>
                <a:cs typeface="Arial" panose="020B0604020202020204" pitchFamily="34" charset="0"/>
              </a:rPr>
              <a:t>Rhenus Logistics Gulf LLC</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dirty="0">
                <a:latin typeface="Arial" panose="020B0604020202020204" pitchFamily="34" charset="0"/>
                <a:ea typeface="Times New Roman" panose="02020603050405020304" pitchFamily="18" charset="0"/>
                <a:cs typeface="Arial" panose="020B0604020202020204" pitchFamily="34" charset="0"/>
              </a:rPr>
              <a:t>c/o </a:t>
            </a:r>
            <a:r>
              <a:rPr lang="en-US" sz="1100" b="1" dirty="0">
                <a:latin typeface="Arial" panose="020B0604020202020204" pitchFamily="34" charset="0"/>
                <a:ea typeface="Times New Roman" panose="02020603050405020304" pitchFamily="18" charset="0"/>
                <a:cs typeface="Arial" panose="020B0604020202020204" pitchFamily="34" charset="0"/>
              </a:rPr>
              <a:t>Workspace Dubai 2026</a:t>
            </a:r>
            <a:endParaRPr lang="de-DE" sz="1100" b="1"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P.O. Box </a:t>
            </a:r>
            <a:r>
              <a:rPr lang="en-US" sz="1100" dirty="0">
                <a:latin typeface="Arial" panose="020B0604020202020204" pitchFamily="34" charset="0"/>
                <a:ea typeface="Times New Roman" panose="02020603050405020304" pitchFamily="18" charset="0"/>
                <a:cs typeface="Arial" panose="020B0604020202020204" pitchFamily="34" charset="0"/>
              </a:rPr>
              <a:t>712255</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Dubai, United Arab Emirates</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Contact: Mr. Anas Al Arid</a:t>
            </a: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Tel: +971 4 </a:t>
            </a:r>
            <a:r>
              <a:rPr lang="en-US" sz="1100" dirty="0">
                <a:latin typeface="Arial" panose="020B0604020202020204" pitchFamily="34" charset="0"/>
                <a:ea typeface="Times New Roman" panose="02020603050405020304" pitchFamily="18" charset="0"/>
                <a:cs typeface="Arial" panose="020B0604020202020204" pitchFamily="34" charset="0"/>
              </a:rPr>
              <a:t>806 1300</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E-mail: anas.alarid@rhenus.com</a:t>
            </a:r>
          </a:p>
          <a:p>
            <a:pPr marL="342900" indent="106680" algn="just"/>
            <a:endParaRPr lang="en-GB" sz="1100" dirty="0">
              <a:latin typeface="Arial" panose="020B0604020202020204" pitchFamily="34" charset="0"/>
              <a:cs typeface="Arial" panose="020B0604020202020204" pitchFamily="34" charset="0"/>
            </a:endParaRPr>
          </a:p>
          <a:p>
            <a:pPr marL="342900" indent="106680" algn="just"/>
            <a:r>
              <a:rPr lang="en-GB" sz="1100" b="1" u="sng" dirty="0">
                <a:latin typeface="Arial" panose="020B0604020202020204" pitchFamily="34" charset="0"/>
                <a:cs typeface="Arial" panose="020B0604020202020204" pitchFamily="34" charset="0"/>
              </a:rPr>
              <a:t>Notify Party:</a:t>
            </a:r>
            <a:r>
              <a:rPr lang="en-GB" sz="1100" dirty="0">
                <a:latin typeface="Arial" panose="020B0604020202020204" pitchFamily="34" charset="0"/>
                <a:cs typeface="Arial" panose="020B0604020202020204" pitchFamily="34" charset="0"/>
              </a:rPr>
              <a:t>			</a:t>
            </a:r>
          </a:p>
          <a:p>
            <a:pPr marL="342900" indent="106680" algn="just"/>
            <a:r>
              <a:rPr lang="en-GB" sz="1100" dirty="0">
                <a:latin typeface="Arial" panose="020B0604020202020204" pitchFamily="34" charset="0"/>
                <a:cs typeface="Arial" panose="020B0604020202020204" pitchFamily="34" charset="0"/>
              </a:rPr>
              <a:t>EXHIBITOR NAME</a:t>
            </a:r>
            <a:endParaRPr lang="de-DE" sz="1100" b="1" dirty="0">
              <a:latin typeface="Arial" panose="020B0604020202020204" pitchFamily="34" charset="0"/>
              <a:cs typeface="Arial" panose="020B0604020202020204" pitchFamily="34" charset="0"/>
            </a:endParaRPr>
          </a:p>
          <a:p>
            <a:pPr marL="342900" indent="106680" algn="just"/>
            <a:r>
              <a:rPr lang="en-GB" sz="1100" dirty="0">
                <a:latin typeface="Arial" panose="020B0604020202020204" pitchFamily="34" charset="0"/>
                <a:cs typeface="Arial" panose="020B0604020202020204" pitchFamily="34" charset="0"/>
              </a:rPr>
              <a:t>HALL:        	STAND:</a:t>
            </a:r>
          </a:p>
          <a:p>
            <a:pPr marL="342900" indent="106680" algn="just"/>
            <a:endParaRPr lang="en-GB" sz="1100" dirty="0">
              <a:latin typeface="Arial" panose="020B0604020202020204" pitchFamily="34" charset="0"/>
              <a:cs typeface="Arial" panose="020B0604020202020204" pitchFamily="34" charset="0"/>
            </a:endParaRPr>
          </a:p>
          <a:p>
            <a:pPr marL="342900" indent="106680" algn="just"/>
            <a:r>
              <a:rPr lang="en-US" sz="1100" dirty="0">
                <a:latin typeface="Arial" panose="020B0604020202020204" pitchFamily="34" charset="0"/>
                <a:cs typeface="Arial" panose="020B0604020202020204" pitchFamily="34" charset="0"/>
              </a:rPr>
              <a:t>Nature and quantity of goods: </a:t>
            </a:r>
            <a:r>
              <a:rPr lang="en-US" sz="1100" b="1" dirty="0">
                <a:latin typeface="Arial" panose="020B0604020202020204" pitchFamily="34" charset="0"/>
                <a:cs typeface="Arial" panose="020B0604020202020204" pitchFamily="34" charset="0"/>
              </a:rPr>
              <a:t>Exhibition Goods</a:t>
            </a:r>
          </a:p>
          <a:p>
            <a:pPr marL="342900" indent="106680" algn="just"/>
            <a:endParaRPr lang="en-US" sz="1100" dirty="0">
              <a:latin typeface="Arial" panose="020B0604020202020204" pitchFamily="34" charset="0"/>
              <a:cs typeface="Arial" panose="020B0604020202020204" pitchFamily="34" charset="0"/>
            </a:endParaRPr>
          </a:p>
          <a:p>
            <a:pPr marL="342900" indent="106680" algn="just"/>
            <a:endParaRPr lang="en-US" sz="1100" dirty="0">
              <a:latin typeface="Arial" panose="020B0604020202020204" pitchFamily="34" charset="0"/>
              <a:cs typeface="Arial" panose="020B0604020202020204" pitchFamily="34" charset="0"/>
            </a:endParaRPr>
          </a:p>
          <a:p>
            <a:pPr marL="342900" indent="106680" algn="just"/>
            <a:r>
              <a:rPr lang="en-GB" sz="1100" dirty="0">
                <a:latin typeface="Arial" panose="020B0604020202020204" pitchFamily="34" charset="0"/>
                <a:cs typeface="Arial" panose="020B0604020202020204" pitchFamily="34" charset="0"/>
              </a:rPr>
              <a:t>PLEASE ALSO MENTION THE FOLLOWING STATEMENT ON AWB:</a:t>
            </a:r>
          </a:p>
          <a:p>
            <a:pPr marL="342900" indent="106680" algn="just"/>
            <a:endParaRPr lang="en-GB" sz="1100" dirty="0">
              <a:latin typeface="Arial" panose="020B0604020202020204" pitchFamily="34" charset="0"/>
              <a:cs typeface="Arial" panose="020B0604020202020204" pitchFamily="34" charset="0"/>
            </a:endParaRPr>
          </a:p>
          <a:p>
            <a:pPr marL="342900" algn="ctr"/>
            <a:r>
              <a:rPr lang="en-GB" sz="1100" b="1" dirty="0">
                <a:latin typeface="Arial" panose="020B0604020202020204" pitchFamily="34" charset="0"/>
                <a:cs typeface="Arial" panose="020B0604020202020204" pitchFamily="34" charset="0"/>
              </a:rPr>
              <a:t> “In Transit to Dubai to the Exhibition Name for re-export at  the end of the exhibition.”</a:t>
            </a:r>
          </a:p>
          <a:p>
            <a:pPr marL="342900" algn="ctr"/>
            <a:endParaRPr lang="de-DE" sz="1100" b="1" dirty="0">
              <a:latin typeface="Arial" panose="020B0604020202020204" pitchFamily="34" charset="0"/>
              <a:cs typeface="Arial" panose="020B0604020202020204" pitchFamily="34" charset="0"/>
            </a:endParaRPr>
          </a:p>
          <a:p>
            <a:pPr marL="342900"/>
            <a:r>
              <a:rPr lang="en-US" sz="1100" dirty="0">
                <a:latin typeface="Arial" panose="020B0604020202020204" pitchFamily="34" charset="0"/>
                <a:cs typeface="Arial" panose="020B0604020202020204" pitchFamily="34" charset="0"/>
              </a:rPr>
              <a:t>Please ensure that the correct weight and pieces is mentioned on the AWB. Any irregularities in weight or pieces between the weight declared on the incoming documents and actual weight will result   a delay in the customs clearance.</a:t>
            </a:r>
            <a:endParaRPr lang="de-DE" sz="1100" dirty="0">
              <a:latin typeface="Arial" panose="020B0604020202020204" pitchFamily="34" charset="0"/>
              <a:cs typeface="Arial" panose="020B0604020202020204" pitchFamily="34" charset="0"/>
            </a:endParaRPr>
          </a:p>
        </p:txBody>
      </p:sp>
      <p:pic>
        <p:nvPicPr>
          <p:cNvPr id="2" name="Picture 1">
            <a:extLst>
              <a:ext uri="{FF2B5EF4-FFF2-40B4-BE49-F238E27FC236}">
                <a16:creationId xmlns:a16="http://schemas.microsoft.com/office/drawing/2014/main" id="{B4827B5B-B681-F227-1319-D380294BD14F}"/>
              </a:ext>
            </a:extLst>
          </p:cNvPr>
          <p:cNvPicPr>
            <a:picLocks noChangeAspect="1"/>
          </p:cNvPicPr>
          <p:nvPr/>
        </p:nvPicPr>
        <p:blipFill>
          <a:blip r:embed="rId9"/>
          <a:stretch>
            <a:fillRect/>
          </a:stretch>
        </p:blipFill>
        <p:spPr>
          <a:xfrm>
            <a:off x="4000364" y="515510"/>
            <a:ext cx="479406" cy="474360"/>
          </a:xfrm>
          <a:prstGeom prst="rect">
            <a:avLst/>
          </a:prstGeom>
        </p:spPr>
      </p:pic>
      <p:sp>
        <p:nvSpPr>
          <p:cNvPr id="5" name="TextBox 4">
            <a:extLst>
              <a:ext uri="{FF2B5EF4-FFF2-40B4-BE49-F238E27FC236}">
                <a16:creationId xmlns:a16="http://schemas.microsoft.com/office/drawing/2014/main" id="{72F5E323-0418-1744-971D-11318A749965}"/>
              </a:ext>
            </a:extLst>
          </p:cNvPr>
          <p:cNvSpPr txBox="1"/>
          <p:nvPr/>
        </p:nvSpPr>
        <p:spPr>
          <a:xfrm>
            <a:off x="11856723" y="6496131"/>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25549363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8DA4CF88DA4474CA740D7437CB96132" ma:contentTypeVersion="18" ma:contentTypeDescription="Create a new document." ma:contentTypeScope="" ma:versionID="e4f2bd70d9ac7cd4f52c4cc254424c62">
  <xsd:schema xmlns:xsd="http://www.w3.org/2001/XMLSchema" xmlns:xs="http://www.w3.org/2001/XMLSchema" xmlns:p="http://schemas.microsoft.com/office/2006/metadata/properties" xmlns:ns2="dcbde8a9-d53d-49f6-b61c-52f75e81aab0" xmlns:ns3="c8cbcaf4-d3aa-4821-bab9-7af7eb5a5933" targetNamespace="http://schemas.microsoft.com/office/2006/metadata/properties" ma:root="true" ma:fieldsID="6656602066a7164eaeb69de3a9a06aef" ns2:_="" ns3:_="">
    <xsd:import namespace="dcbde8a9-d53d-49f6-b61c-52f75e81aab0"/>
    <xsd:import namespace="c8cbcaf4-d3aa-4821-bab9-7af7eb5a593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Location"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cbde8a9-d53d-49f6-b61c-52f75e81aab0" elementFormDefault="qualified">
    <xsd:import namespace="http://schemas.microsoft.com/office/2006/documentManagement/types"/>
    <xsd:import namespace="http://schemas.microsoft.com/office/infopath/2007/PartnerControls"/>
    <xsd:element name="MediaServiceMetadata" ma:index="5" nillable="true" ma:displayName="MediaServiceMetadata" ma:hidden="true" ma:internalName="MediaServiceMetadata" ma:readOnly="true">
      <xsd:simpleType>
        <xsd:restriction base="dms:Note"/>
      </xsd:simpleType>
    </xsd:element>
    <xsd:element name="MediaServiceFastMetadata" ma:index="6" nillable="true" ma:displayName="MediaServiceFastMetadata" ma:hidden="true" ma:internalName="MediaServiceFastMetadata" ma:readOnly="true">
      <xsd:simpleType>
        <xsd:restriction base="dms:Note"/>
      </xsd:simpleType>
    </xsd:element>
    <xsd:element name="MediaServiceDateTaken" ma:index="7" nillable="true" ma:displayName="MediaServiceDateTaken" ma:hidden="true" ma:indexed="true" ma:internalName="MediaServiceDateTaken" ma:readOnly="true">
      <xsd:simpleType>
        <xsd:restriction base="dms:Text"/>
      </xsd:simpleType>
    </xsd:element>
    <xsd:element name="MediaLengthInSeconds" ma:index="8" nillable="true" ma:displayName="MediaLengthInSeconds" ma:hidden="true" ma:internalName="MediaLengthInSeconds" ma:readOnly="true">
      <xsd:simpleType>
        <xsd:restriction base="dms:Unknown"/>
      </xsd:simpleType>
    </xsd:element>
    <xsd:element name="lcf76f155ced4ddcb4097134ff3c332f" ma:index="10" nillable="true" ma:taxonomy="true" ma:internalName="lcf76f155ced4ddcb4097134ff3c332f" ma:taxonomyFieldName="MediaServiceImageTags" ma:displayName="Bildmarkierungen" ma:readOnly="false" ma:fieldId="{5cf76f15-5ced-4ddc-b409-7134ff3c332f}" ma:taxonomyMulti="true" ma:sspId="3b23ac7b-5860-49b1-91c9-d74111132df1" ma:termSetId="09814cd3-568e-fe90-9814-8d621ff8fb84" ma:anchorId="fba54fb3-c3e1-fe81-a776-ca4b69148c4d" ma:open="true" ma:isKeyword="false">
      <xsd:complexType>
        <xsd:sequence>
          <xsd:element ref="pc:Terms" minOccurs="0" maxOccurs="1"/>
        </xsd:sequence>
      </xsd:complex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Location" ma:index="16" nillable="true" ma:displayName="Location" ma:indexed="true" ma:internalName="MediaServiceLocation" ma:readOnly="true">
      <xsd:simpleType>
        <xsd:restriction base="dms:Text"/>
      </xsd:simpleType>
    </xsd:element>
    <xsd:element name="MediaServiceSearchProperties" ma:index="17" nillable="true" ma:displayName="MediaServiceSearchProperties" ma:hidden="true" ma:internalName="MediaServiceSearchProperties" ma:readOnly="true">
      <xsd:simpleType>
        <xsd:restriction base="dms:Note"/>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8cbcaf4-d3aa-4821-bab9-7af7eb5a5933" elementFormDefault="qualified">
    <xsd:import namespace="http://schemas.microsoft.com/office/2006/documentManagement/types"/>
    <xsd:import namespace="http://schemas.microsoft.com/office/infopath/2007/PartnerControls"/>
    <xsd:element name="TaxCatchAll" ma:index="11" nillable="true" ma:displayName="Taxonomy Catch All Column" ma:hidden="true" ma:list="{3535da9f-8083-4dbb-a4dd-b46899a7b409}" ma:internalName="TaxCatchAll" ma:showField="CatchAllData" ma:web="c8cbcaf4-d3aa-4821-bab9-7af7eb5a593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8" ma:displayName="Inhaltstyp"/>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c8cbcaf4-d3aa-4821-bab9-7af7eb5a5933" xsi:nil="true"/>
    <lcf76f155ced4ddcb4097134ff3c332f xmlns="dcbde8a9-d53d-49f6-b61c-52f75e81aab0">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09DB878-46FB-4A00-A128-56A6C5E46FE1}"/>
</file>

<file path=customXml/itemProps2.xml><?xml version="1.0" encoding="utf-8"?>
<ds:datastoreItem xmlns:ds="http://schemas.openxmlformats.org/officeDocument/2006/customXml" ds:itemID="{FA32843F-D0EC-453F-B6C6-7E4B3F5C1E04}"/>
</file>

<file path=customXml/itemProps3.xml><?xml version="1.0" encoding="utf-8"?>
<ds:datastoreItem xmlns:ds="http://schemas.openxmlformats.org/officeDocument/2006/customXml" ds:itemID="{46E6D21D-05E8-4603-9320-7183C6E9E786}"/>
</file>

<file path=docProps/app.xml><?xml version="1.0" encoding="utf-8"?>
<Properties xmlns="http://schemas.openxmlformats.org/officeDocument/2006/extended-properties" xmlns:vt="http://schemas.openxmlformats.org/officeDocument/2006/docPropsVTypes">
  <TotalTime>174</TotalTime>
  <Words>3984</Words>
  <Application>Microsoft Office PowerPoint</Application>
  <PresentationFormat>Widescreen</PresentationFormat>
  <Paragraphs>582</Paragraphs>
  <Slides>17</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Aptos</vt:lpstr>
      <vt:lpstr>Aptos Display</vt:lpstr>
      <vt:lpstr>Arial</vt:lpstr>
      <vt:lpstr>DB Head</vt:lpstr>
      <vt:lpstr>DB Sans</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Rhenus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 Arid, Anas</dc:creator>
  <cp:lastModifiedBy>Lapuz, Meilynn</cp:lastModifiedBy>
  <cp:revision>1</cp:revision>
  <dcterms:created xsi:type="dcterms:W3CDTF">2025-07-25T05:33:51Z</dcterms:created>
  <dcterms:modified xsi:type="dcterms:W3CDTF">2026-03-18T17:02:56Z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0x010100B8DA4CF88DA4474CA740D7437CB96132</vt:lpwstr>
  </property>
</Properties>
</file>