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83" r:id="rId2"/>
    <p:sldId id="305"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A6BE6E-1F54-4BB8-8FBB-C5A1E40F1C04}" v="1" dt="2026-03-18T15:53:05.6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notesViewPr>
    <p:cSldViewPr snapToGrid="0">
      <p:cViewPr varScale="1">
        <p:scale>
          <a:sx n="48" d="100"/>
          <a:sy n="48" d="100"/>
        </p:scale>
        <p:origin x="275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puz, Meilynn" userId="a4e5216d-a4d1-4ac2-ae79-94d5e8008808" providerId="ADAL" clId="{A7A33BE5-F4B7-4A90-A2D3-05A10C7A831B}"/>
    <pc:docChg chg="modSld">
      <pc:chgData name="Lapuz, Meilynn" userId="a4e5216d-a4d1-4ac2-ae79-94d5e8008808" providerId="ADAL" clId="{A7A33BE5-F4B7-4A90-A2D3-05A10C7A831B}" dt="2025-12-14T14:42:45.168" v="20" actId="20577"/>
      <pc:docMkLst>
        <pc:docMk/>
      </pc:docMkLst>
      <pc:sldChg chg="modSp mod">
        <pc:chgData name="Lapuz, Meilynn" userId="a4e5216d-a4d1-4ac2-ae79-94d5e8008808" providerId="ADAL" clId="{A7A33BE5-F4B7-4A90-A2D3-05A10C7A831B}" dt="2025-12-14T14:42:45.168" v="20" actId="20577"/>
        <pc:sldMkLst>
          <pc:docMk/>
          <pc:sldMk cId="3787395880" sldId="302"/>
        </pc:sldMkLst>
      </pc:sldChg>
      <pc:sldChg chg="modSp mod">
        <pc:chgData name="Lapuz, Meilynn" userId="a4e5216d-a4d1-4ac2-ae79-94d5e8008808" providerId="ADAL" clId="{A7A33BE5-F4B7-4A90-A2D3-05A10C7A831B}" dt="2025-12-14T14:42:21.110" v="19" actId="1076"/>
        <pc:sldMkLst>
          <pc:docMk/>
          <pc:sldMk cId="1568119497" sldId="303"/>
        </pc:sldMkLst>
      </pc:sldChg>
    </pc:docChg>
  </pc:docChgLst>
  <pc:docChgLst>
    <pc:chgData name="Lapuz, Meilynn" userId="a4e5216d-a4d1-4ac2-ae79-94d5e8008808" providerId="ADAL" clId="{FA7FC7B5-1432-4693-B11D-7025AFD8192D}"/>
    <pc:docChg chg="modSld">
      <pc:chgData name="Lapuz, Meilynn" userId="a4e5216d-a4d1-4ac2-ae79-94d5e8008808" providerId="ADAL" clId="{FA7FC7B5-1432-4693-B11D-7025AFD8192D}" dt="2025-09-21T18:37:16.916" v="108" actId="20577"/>
      <pc:docMkLst>
        <pc:docMk/>
      </pc:docMkLst>
      <pc:sldChg chg="addSp delSp modSp mod">
        <pc:chgData name="Lapuz, Meilynn" userId="a4e5216d-a4d1-4ac2-ae79-94d5e8008808" providerId="ADAL" clId="{FA7FC7B5-1432-4693-B11D-7025AFD8192D}" dt="2025-09-21T18:36:38.931" v="86" actId="1076"/>
        <pc:sldMkLst>
          <pc:docMk/>
          <pc:sldMk cId="0" sldId="283"/>
        </pc:sldMkLst>
      </pc:sldChg>
      <pc:sldChg chg="modSp mod">
        <pc:chgData name="Lapuz, Meilynn" userId="a4e5216d-a4d1-4ac2-ae79-94d5e8008808" providerId="ADAL" clId="{FA7FC7B5-1432-4693-B11D-7025AFD8192D}" dt="2025-09-21T18:36:55.084" v="91" actId="20577"/>
        <pc:sldMkLst>
          <pc:docMk/>
          <pc:sldMk cId="1166388606" sldId="292"/>
        </pc:sldMkLst>
      </pc:sldChg>
      <pc:sldChg chg="modSp mod">
        <pc:chgData name="Lapuz, Meilynn" userId="a4e5216d-a4d1-4ac2-ae79-94d5e8008808" providerId="ADAL" clId="{FA7FC7B5-1432-4693-B11D-7025AFD8192D}" dt="2025-09-21T18:37:04.787" v="98" actId="20577"/>
        <pc:sldMkLst>
          <pc:docMk/>
          <pc:sldMk cId="1177484522" sldId="295"/>
        </pc:sldMkLst>
      </pc:sldChg>
      <pc:sldChg chg="modSp mod">
        <pc:chgData name="Lapuz, Meilynn" userId="a4e5216d-a4d1-4ac2-ae79-94d5e8008808" providerId="ADAL" clId="{FA7FC7B5-1432-4693-B11D-7025AFD8192D}" dt="2025-09-21T18:37:16.916" v="108" actId="20577"/>
        <pc:sldMkLst>
          <pc:docMk/>
          <pc:sldMk cId="2554936326" sldId="296"/>
        </pc:sldMkLst>
      </pc:sldChg>
      <pc:sldChg chg="modSp mod">
        <pc:chgData name="Lapuz, Meilynn" userId="a4e5216d-a4d1-4ac2-ae79-94d5e8008808" providerId="ADAL" clId="{FA7FC7B5-1432-4693-B11D-7025AFD8192D}" dt="2025-09-21T18:37:11.523" v="103" actId="20577"/>
        <pc:sldMkLst>
          <pc:docMk/>
          <pc:sldMk cId="4147684517" sldId="297"/>
        </pc:sldMkLst>
      </pc:sldChg>
    </pc:docChg>
  </pc:docChgLst>
  <pc:docChgLst>
    <pc:chgData name="Lapuz, Meilynn" userId="a4e5216d-a4d1-4ac2-ae79-94d5e8008808" providerId="ADAL" clId="{AB9A5DAB-3ACC-4E56-98F3-2FF7A6CFA0F6}"/>
    <pc:docChg chg="modSld">
      <pc:chgData name="Lapuz, Meilynn" userId="a4e5216d-a4d1-4ac2-ae79-94d5e8008808" providerId="ADAL" clId="{AB9A5DAB-3ACC-4E56-98F3-2FF7A6CFA0F6}" dt="2025-10-08T06:12:58.003" v="33" actId="20577"/>
      <pc:docMkLst>
        <pc:docMk/>
      </pc:docMkLst>
      <pc:sldChg chg="modSp mod">
        <pc:chgData name="Lapuz, Meilynn" userId="a4e5216d-a4d1-4ac2-ae79-94d5e8008808" providerId="ADAL" clId="{AB9A5DAB-3ACC-4E56-98F3-2FF7A6CFA0F6}" dt="2025-10-08T06:12:58.003" v="33" actId="20577"/>
        <pc:sldMkLst>
          <pc:docMk/>
          <pc:sldMk cId="2316084518" sldId="305"/>
        </pc:sldMkLst>
      </pc:sldChg>
    </pc:docChg>
  </pc:docChgLst>
  <pc:docChgLst>
    <pc:chgData name="Lapuz, Meilynn" userId="a4e5216d-a4d1-4ac2-ae79-94d5e8008808" providerId="ADAL" clId="{8B85073F-803C-4EBD-BB0D-3377215FCFBB}"/>
    <pc:docChg chg="undo custSel delSld modSld">
      <pc:chgData name="Lapuz, Meilynn" userId="a4e5216d-a4d1-4ac2-ae79-94d5e8008808" providerId="ADAL" clId="{8B85073F-803C-4EBD-BB0D-3377215FCFBB}" dt="2025-07-25T06:38:41.404" v="10" actId="1076"/>
      <pc:docMkLst>
        <pc:docMk/>
      </pc:docMkLst>
      <pc:sldChg chg="del">
        <pc:chgData name="Lapuz, Meilynn" userId="a4e5216d-a4d1-4ac2-ae79-94d5e8008808" providerId="ADAL" clId="{8B85073F-803C-4EBD-BB0D-3377215FCFBB}" dt="2025-07-25T06:26:37.726" v="7" actId="2696"/>
        <pc:sldMkLst>
          <pc:docMk/>
          <pc:sldMk cId="858538402" sldId="256"/>
        </pc:sldMkLst>
      </pc:sldChg>
      <pc:sldChg chg="modSp mod">
        <pc:chgData name="Lapuz, Meilynn" userId="a4e5216d-a4d1-4ac2-ae79-94d5e8008808" providerId="ADAL" clId="{8B85073F-803C-4EBD-BB0D-3377215FCFBB}" dt="2025-07-25T06:26:43.462" v="8" actId="1076"/>
        <pc:sldMkLst>
          <pc:docMk/>
          <pc:sldMk cId="0" sldId="283"/>
        </pc:sldMkLst>
      </pc:sldChg>
      <pc:sldChg chg="modSp mod">
        <pc:chgData name="Lapuz, Meilynn" userId="a4e5216d-a4d1-4ac2-ae79-94d5e8008808" providerId="ADAL" clId="{8B85073F-803C-4EBD-BB0D-3377215FCFBB}" dt="2025-07-25T06:38:41.404" v="10" actId="1076"/>
        <pc:sldMkLst>
          <pc:docMk/>
          <pc:sldMk cId="0" sldId="284"/>
        </pc:sldMkLst>
      </pc:sldChg>
    </pc:docChg>
  </pc:docChgLst>
  <pc:docChgLst>
    <pc:chgData name="Lapuz, Meilynn" userId="a4e5216d-a4d1-4ac2-ae79-94d5e8008808" providerId="ADAL" clId="{301F0DB8-60D5-461E-B9F2-1E0F985D90DD}"/>
    <pc:docChg chg="undo custSel addSld delSld modSld">
      <pc:chgData name="Lapuz, Meilynn" userId="a4e5216d-a4d1-4ac2-ae79-94d5e8008808" providerId="ADAL" clId="{301F0DB8-60D5-461E-B9F2-1E0F985D90DD}" dt="2025-07-26T17:31:45.541" v="1559" actId="1076"/>
      <pc:docMkLst>
        <pc:docMk/>
      </pc:docMkLst>
      <pc:sldChg chg="addSp delSp modSp mod">
        <pc:chgData name="Lapuz, Meilynn" userId="a4e5216d-a4d1-4ac2-ae79-94d5e8008808" providerId="ADAL" clId="{301F0DB8-60D5-461E-B9F2-1E0F985D90DD}" dt="2025-07-25T08:45:43.771" v="1494" actId="20577"/>
        <pc:sldMkLst>
          <pc:docMk/>
          <pc:sldMk cId="0" sldId="283"/>
        </pc:sldMkLst>
      </pc:sldChg>
      <pc:sldChg chg="addSp delSp modSp mod">
        <pc:chgData name="Lapuz, Meilynn" userId="a4e5216d-a4d1-4ac2-ae79-94d5e8008808" providerId="ADAL" clId="{301F0DB8-60D5-461E-B9F2-1E0F985D90DD}" dt="2025-07-26T17:31:45.541" v="1559" actId="1076"/>
        <pc:sldMkLst>
          <pc:docMk/>
          <pc:sldMk cId="0" sldId="284"/>
        </pc:sldMkLst>
      </pc:sldChg>
      <pc:sldChg chg="del">
        <pc:chgData name="Lapuz, Meilynn" userId="a4e5216d-a4d1-4ac2-ae79-94d5e8008808" providerId="ADAL" clId="{301F0DB8-60D5-461E-B9F2-1E0F985D90DD}" dt="2025-07-25T08:02:57.244" v="1140" actId="2696"/>
        <pc:sldMkLst>
          <pc:docMk/>
          <pc:sldMk cId="0" sldId="285"/>
        </pc:sldMkLst>
      </pc:sldChg>
      <pc:sldChg chg="del">
        <pc:chgData name="Lapuz, Meilynn" userId="a4e5216d-a4d1-4ac2-ae79-94d5e8008808" providerId="ADAL" clId="{301F0DB8-60D5-461E-B9F2-1E0F985D90DD}" dt="2025-07-25T08:02:57.244" v="1140" actId="2696"/>
        <pc:sldMkLst>
          <pc:docMk/>
          <pc:sldMk cId="0" sldId="286"/>
        </pc:sldMkLst>
      </pc:sldChg>
      <pc:sldChg chg="del">
        <pc:chgData name="Lapuz, Meilynn" userId="a4e5216d-a4d1-4ac2-ae79-94d5e8008808" providerId="ADAL" clId="{301F0DB8-60D5-461E-B9F2-1E0F985D90DD}" dt="2025-07-25T08:02:57.244" v="1140" actId="2696"/>
        <pc:sldMkLst>
          <pc:docMk/>
          <pc:sldMk cId="0" sldId="287"/>
        </pc:sldMkLst>
      </pc:sldChg>
      <pc:sldChg chg="del">
        <pc:chgData name="Lapuz, Meilynn" userId="a4e5216d-a4d1-4ac2-ae79-94d5e8008808" providerId="ADAL" clId="{301F0DB8-60D5-461E-B9F2-1E0F985D90DD}" dt="2025-07-25T08:02:57.244" v="1140" actId="2696"/>
        <pc:sldMkLst>
          <pc:docMk/>
          <pc:sldMk cId="0" sldId="288"/>
        </pc:sldMkLst>
      </pc:sldChg>
      <pc:sldChg chg="del">
        <pc:chgData name="Lapuz, Meilynn" userId="a4e5216d-a4d1-4ac2-ae79-94d5e8008808" providerId="ADAL" clId="{301F0DB8-60D5-461E-B9F2-1E0F985D90DD}" dt="2025-07-25T08:02:57.244" v="1140" actId="2696"/>
        <pc:sldMkLst>
          <pc:docMk/>
          <pc:sldMk cId="0" sldId="289"/>
        </pc:sldMkLst>
      </pc:sldChg>
      <pc:sldChg chg="addSp delSp modSp add mod">
        <pc:chgData name="Lapuz, Meilynn" userId="a4e5216d-a4d1-4ac2-ae79-94d5e8008808" providerId="ADAL" clId="{301F0DB8-60D5-461E-B9F2-1E0F985D90DD}" dt="2025-07-25T08:51:54.674" v="1513" actId="1076"/>
        <pc:sldMkLst>
          <pc:docMk/>
          <pc:sldMk cId="759767445" sldId="290"/>
        </pc:sldMkLst>
      </pc:sldChg>
      <pc:sldChg chg="addSp delSp modSp add mod">
        <pc:chgData name="Lapuz, Meilynn" userId="a4e5216d-a4d1-4ac2-ae79-94d5e8008808" providerId="ADAL" clId="{301F0DB8-60D5-461E-B9F2-1E0F985D90DD}" dt="2025-07-25T08:52:34.547" v="1517" actId="1076"/>
        <pc:sldMkLst>
          <pc:docMk/>
          <pc:sldMk cId="20293981" sldId="291"/>
        </pc:sldMkLst>
      </pc:sldChg>
      <pc:sldChg chg="addSp delSp modSp add mod">
        <pc:chgData name="Lapuz, Meilynn" userId="a4e5216d-a4d1-4ac2-ae79-94d5e8008808" providerId="ADAL" clId="{301F0DB8-60D5-461E-B9F2-1E0F985D90DD}" dt="2025-07-25T08:52:54.423" v="1520" actId="1076"/>
        <pc:sldMkLst>
          <pc:docMk/>
          <pc:sldMk cId="1166388606" sldId="292"/>
        </pc:sldMkLst>
      </pc:sldChg>
      <pc:sldChg chg="addSp delSp modSp add mod">
        <pc:chgData name="Lapuz, Meilynn" userId="a4e5216d-a4d1-4ac2-ae79-94d5e8008808" providerId="ADAL" clId="{301F0DB8-60D5-461E-B9F2-1E0F985D90DD}" dt="2025-07-25T08:53:11.197" v="1523" actId="1076"/>
        <pc:sldMkLst>
          <pc:docMk/>
          <pc:sldMk cId="3632271688" sldId="293"/>
        </pc:sldMkLst>
      </pc:sldChg>
      <pc:sldChg chg="addSp delSp modSp add mod">
        <pc:chgData name="Lapuz, Meilynn" userId="a4e5216d-a4d1-4ac2-ae79-94d5e8008808" providerId="ADAL" clId="{301F0DB8-60D5-461E-B9F2-1E0F985D90DD}" dt="2025-07-25T08:53:33.479" v="1526" actId="1076"/>
        <pc:sldMkLst>
          <pc:docMk/>
          <pc:sldMk cId="2230528242" sldId="294"/>
        </pc:sldMkLst>
      </pc:sldChg>
      <pc:sldChg chg="addSp delSp modSp add mod">
        <pc:chgData name="Lapuz, Meilynn" userId="a4e5216d-a4d1-4ac2-ae79-94d5e8008808" providerId="ADAL" clId="{301F0DB8-60D5-461E-B9F2-1E0F985D90DD}" dt="2025-07-25T08:53:53.061" v="1529" actId="1076"/>
        <pc:sldMkLst>
          <pc:docMk/>
          <pc:sldMk cId="1177484522" sldId="295"/>
        </pc:sldMkLst>
      </pc:sldChg>
      <pc:sldChg chg="addSp modSp add mod">
        <pc:chgData name="Lapuz, Meilynn" userId="a4e5216d-a4d1-4ac2-ae79-94d5e8008808" providerId="ADAL" clId="{301F0DB8-60D5-461E-B9F2-1E0F985D90DD}" dt="2025-07-25T08:54:12.586" v="1534" actId="1076"/>
        <pc:sldMkLst>
          <pc:docMk/>
          <pc:sldMk cId="2554936326" sldId="296"/>
        </pc:sldMkLst>
      </pc:sldChg>
      <pc:sldChg chg="addSp delSp modSp add mod">
        <pc:chgData name="Lapuz, Meilynn" userId="a4e5216d-a4d1-4ac2-ae79-94d5e8008808" providerId="ADAL" clId="{301F0DB8-60D5-461E-B9F2-1E0F985D90DD}" dt="2025-07-25T08:54:24.762" v="1537" actId="1076"/>
        <pc:sldMkLst>
          <pc:docMk/>
          <pc:sldMk cId="4147684517" sldId="297"/>
        </pc:sldMkLst>
      </pc:sldChg>
      <pc:sldChg chg="addSp delSp modSp add mod">
        <pc:chgData name="Lapuz, Meilynn" userId="a4e5216d-a4d1-4ac2-ae79-94d5e8008808" providerId="ADAL" clId="{301F0DB8-60D5-461E-B9F2-1E0F985D90DD}" dt="2025-07-25T08:54:37.719" v="1540" actId="1076"/>
        <pc:sldMkLst>
          <pc:docMk/>
          <pc:sldMk cId="751766461" sldId="298"/>
        </pc:sldMkLst>
      </pc:sldChg>
      <pc:sldChg chg="addSp delSp modSp add mod">
        <pc:chgData name="Lapuz, Meilynn" userId="a4e5216d-a4d1-4ac2-ae79-94d5e8008808" providerId="ADAL" clId="{301F0DB8-60D5-461E-B9F2-1E0F985D90DD}" dt="2025-07-25T08:54:50.930" v="1543" actId="1076"/>
        <pc:sldMkLst>
          <pc:docMk/>
          <pc:sldMk cId="1203010812" sldId="299"/>
        </pc:sldMkLst>
      </pc:sldChg>
      <pc:sldChg chg="addSp delSp modSp add mod">
        <pc:chgData name="Lapuz, Meilynn" userId="a4e5216d-a4d1-4ac2-ae79-94d5e8008808" providerId="ADAL" clId="{301F0DB8-60D5-461E-B9F2-1E0F985D90DD}" dt="2025-07-25T08:55:05.643" v="1546" actId="1076"/>
        <pc:sldMkLst>
          <pc:docMk/>
          <pc:sldMk cId="2095757210" sldId="300"/>
        </pc:sldMkLst>
      </pc:sldChg>
      <pc:sldChg chg="addSp delSp modSp add mod">
        <pc:chgData name="Lapuz, Meilynn" userId="a4e5216d-a4d1-4ac2-ae79-94d5e8008808" providerId="ADAL" clId="{301F0DB8-60D5-461E-B9F2-1E0F985D90DD}" dt="2025-07-25T08:55:17.232" v="1549" actId="1076"/>
        <pc:sldMkLst>
          <pc:docMk/>
          <pc:sldMk cId="1589685332" sldId="301"/>
        </pc:sldMkLst>
      </pc:sldChg>
      <pc:sldChg chg="addSp delSp modSp add mod">
        <pc:chgData name="Lapuz, Meilynn" userId="a4e5216d-a4d1-4ac2-ae79-94d5e8008808" providerId="ADAL" clId="{301F0DB8-60D5-461E-B9F2-1E0F985D90DD}" dt="2025-07-25T08:55:28.964" v="1552" actId="1076"/>
        <pc:sldMkLst>
          <pc:docMk/>
          <pc:sldMk cId="3787395880" sldId="302"/>
        </pc:sldMkLst>
      </pc:sldChg>
      <pc:sldChg chg="addSp modSp add mod">
        <pc:chgData name="Lapuz, Meilynn" userId="a4e5216d-a4d1-4ac2-ae79-94d5e8008808" providerId="ADAL" clId="{301F0DB8-60D5-461E-B9F2-1E0F985D90DD}" dt="2025-07-25T08:55:38.041" v="1555" actId="1076"/>
        <pc:sldMkLst>
          <pc:docMk/>
          <pc:sldMk cId="1568119497" sldId="303"/>
        </pc:sldMkLst>
      </pc:sldChg>
      <pc:sldChg chg="addSp delSp modSp add mod">
        <pc:chgData name="Lapuz, Meilynn" userId="a4e5216d-a4d1-4ac2-ae79-94d5e8008808" providerId="ADAL" clId="{301F0DB8-60D5-461E-B9F2-1E0F985D90DD}" dt="2025-07-25T08:55:46.518" v="1558" actId="1076"/>
        <pc:sldMkLst>
          <pc:docMk/>
          <pc:sldMk cId="2526043518" sldId="304"/>
        </pc:sldMkLst>
      </pc:sldChg>
    </pc:docChg>
  </pc:docChgLst>
  <pc:docChgLst>
    <pc:chgData name="Lapuz, Meilynn" userId="a4e5216d-a4d1-4ac2-ae79-94d5e8008808" providerId="ADAL" clId="{1E2AF1BE-8905-4286-9D7B-92AAF7171AE4}"/>
    <pc:docChg chg="modSld">
      <pc:chgData name="Lapuz, Meilynn" userId="a4e5216d-a4d1-4ac2-ae79-94d5e8008808" providerId="ADAL" clId="{1E2AF1BE-8905-4286-9D7B-92AAF7171AE4}" dt="2026-03-18T15:53:19.703" v="14" actId="20577"/>
      <pc:docMkLst>
        <pc:docMk/>
      </pc:docMkLst>
      <pc:sldChg chg="modSp mod">
        <pc:chgData name="Lapuz, Meilynn" userId="a4e5216d-a4d1-4ac2-ae79-94d5e8008808" providerId="ADAL" clId="{1E2AF1BE-8905-4286-9D7B-92AAF7171AE4}" dt="2026-03-18T15:53:19.703" v="14" actId="20577"/>
        <pc:sldMkLst>
          <pc:docMk/>
          <pc:sldMk cId="0" sldId="283"/>
        </pc:sldMkLst>
        <pc:spChg chg="mod">
          <ac:chgData name="Lapuz, Meilynn" userId="a4e5216d-a4d1-4ac2-ae79-94d5e8008808" providerId="ADAL" clId="{1E2AF1BE-8905-4286-9D7B-92AAF7171AE4}" dt="2026-03-18T15:53:19.703" v="14" actId="20577"/>
          <ac:spMkLst>
            <pc:docMk/>
            <pc:sldMk cId="0" sldId="283"/>
            <ac:spMk id="4" creationId="{3C1E4406-3173-FEC7-4E06-B0E25DD5E690}"/>
          </ac:spMkLst>
        </pc:spChg>
      </pc:sldChg>
      <pc:sldChg chg="modSp">
        <pc:chgData name="Lapuz, Meilynn" userId="a4e5216d-a4d1-4ac2-ae79-94d5e8008808" providerId="ADAL" clId="{1E2AF1BE-8905-4286-9D7B-92AAF7171AE4}" dt="2026-03-18T15:53:05.683" v="0"/>
        <pc:sldMkLst>
          <pc:docMk/>
          <pc:sldMk cId="2316084518" sldId="305"/>
        </pc:sldMkLst>
        <pc:spChg chg="mod">
          <ac:chgData name="Lapuz, Meilynn" userId="a4e5216d-a4d1-4ac2-ae79-94d5e8008808" providerId="ADAL" clId="{1E2AF1BE-8905-4286-9D7B-92AAF7171AE4}" dt="2026-03-18T15:53:05.683" v="0"/>
          <ac:spMkLst>
            <pc:docMk/>
            <pc:sldMk cId="2316084518" sldId="305"/>
            <ac:spMk id="27" creationId="{B9CCD8EE-A0C0-6AF3-65A2-D58572CC184B}"/>
          </ac:spMkLst>
        </pc:spChg>
      </pc:sldChg>
    </pc:docChg>
  </pc:docChgLst>
  <pc:docChgLst>
    <pc:chgData name="Lapuz, Meilynn" userId="a4e5216d-a4d1-4ac2-ae79-94d5e8008808" providerId="ADAL" clId="{9B56B139-E8EC-4EF1-A8E8-19C9952703D7}"/>
    <pc:docChg chg="undo custSel addSld delSld modSld">
      <pc:chgData name="Lapuz, Meilynn" userId="a4e5216d-a4d1-4ac2-ae79-94d5e8008808" providerId="ADAL" clId="{9B56B139-E8EC-4EF1-A8E8-19C9952703D7}" dt="2025-09-15T16:00:42.995" v="146" actId="2696"/>
      <pc:docMkLst>
        <pc:docMk/>
      </pc:docMkLst>
      <pc:sldChg chg="modSp del mod">
        <pc:chgData name="Lapuz, Meilynn" userId="a4e5216d-a4d1-4ac2-ae79-94d5e8008808" providerId="ADAL" clId="{9B56B139-E8EC-4EF1-A8E8-19C9952703D7}" dt="2025-09-15T16:00:42.995" v="146" actId="2696"/>
        <pc:sldMkLst>
          <pc:docMk/>
          <pc:sldMk cId="0" sldId="284"/>
        </pc:sldMkLst>
      </pc:sldChg>
      <pc:sldChg chg="modSp mod">
        <pc:chgData name="Lapuz, Meilynn" userId="a4e5216d-a4d1-4ac2-ae79-94d5e8008808" providerId="ADAL" clId="{9B56B139-E8EC-4EF1-A8E8-19C9952703D7}" dt="2025-09-14T12:12:48.116" v="135" actId="207"/>
        <pc:sldMkLst>
          <pc:docMk/>
          <pc:sldMk cId="1166388606" sldId="292"/>
        </pc:sldMkLst>
      </pc:sldChg>
      <pc:sldChg chg="modSp mod">
        <pc:chgData name="Lapuz, Meilynn" userId="a4e5216d-a4d1-4ac2-ae79-94d5e8008808" providerId="ADAL" clId="{9B56B139-E8EC-4EF1-A8E8-19C9952703D7}" dt="2025-09-14T12:12:57.437" v="137" actId="207"/>
        <pc:sldMkLst>
          <pc:docMk/>
          <pc:sldMk cId="1177484522" sldId="295"/>
        </pc:sldMkLst>
      </pc:sldChg>
      <pc:sldChg chg="modSp mod">
        <pc:chgData name="Lapuz, Meilynn" userId="a4e5216d-a4d1-4ac2-ae79-94d5e8008808" providerId="ADAL" clId="{9B56B139-E8EC-4EF1-A8E8-19C9952703D7}" dt="2025-09-14T12:13:06.924" v="138" actId="20577"/>
        <pc:sldMkLst>
          <pc:docMk/>
          <pc:sldMk cId="4147684517" sldId="297"/>
        </pc:sldMkLst>
      </pc:sldChg>
      <pc:sldChg chg="modSp mod">
        <pc:chgData name="Lapuz, Meilynn" userId="a4e5216d-a4d1-4ac2-ae79-94d5e8008808" providerId="ADAL" clId="{9B56B139-E8EC-4EF1-A8E8-19C9952703D7}" dt="2025-09-12T19:57:36.567" v="14" actId="1076"/>
        <pc:sldMkLst>
          <pc:docMk/>
          <pc:sldMk cId="1568119497" sldId="303"/>
        </pc:sldMkLst>
      </pc:sldChg>
      <pc:sldChg chg="addSp modSp mod">
        <pc:chgData name="Lapuz, Meilynn" userId="a4e5216d-a4d1-4ac2-ae79-94d5e8008808" providerId="ADAL" clId="{9B56B139-E8EC-4EF1-A8E8-19C9952703D7}" dt="2025-09-14T12:13:29.308" v="142" actId="20577"/>
        <pc:sldMkLst>
          <pc:docMk/>
          <pc:sldMk cId="2526043518" sldId="304"/>
        </pc:sldMkLst>
      </pc:sldChg>
      <pc:sldChg chg="add">
        <pc:chgData name="Lapuz, Meilynn" userId="a4e5216d-a4d1-4ac2-ae79-94d5e8008808" providerId="ADAL" clId="{9B56B139-E8EC-4EF1-A8E8-19C9952703D7}" dt="2025-09-15T16:00:28.892" v="145"/>
        <pc:sldMkLst>
          <pc:docMk/>
          <pc:sldMk cId="2316084518" sldId="30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BF6539-FC9A-46FC-B954-F8B73DF83FC7}" type="datetimeFigureOut">
              <a:rPr lang="en-US" smtClean="0"/>
              <a:t>3/18/2026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7FF17-E0AF-44BF-9CB4-C139DF1B2586}" type="slidenum">
              <a:rPr lang="en-US" smtClean="0"/>
              <a:t>‹#›</a:t>
            </a:fld>
            <a:endParaRPr lang="en-US"/>
          </a:p>
        </p:txBody>
      </p:sp>
    </p:spTree>
    <p:extLst>
      <p:ext uri="{BB962C8B-B14F-4D97-AF65-F5344CB8AC3E}">
        <p14:creationId xmlns:p14="http://schemas.microsoft.com/office/powerpoint/2010/main" val="1188653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B7FF17-E0AF-44BF-9CB4-C139DF1B2586}" type="slidenum">
              <a:rPr lang="en-US" smtClean="0"/>
              <a:t>2</a:t>
            </a:fld>
            <a:endParaRPr lang="en-US"/>
          </a:p>
        </p:txBody>
      </p:sp>
    </p:spTree>
    <p:extLst>
      <p:ext uri="{BB962C8B-B14F-4D97-AF65-F5344CB8AC3E}">
        <p14:creationId xmlns:p14="http://schemas.microsoft.com/office/powerpoint/2010/main" val="3241813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6543F-81B9-812A-9B32-0F7FBE7BAA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1A8873-0FB1-E1EA-6142-BA379E3984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C8BB46-AE85-4A33-2E46-5581CF733F10}"/>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5FE57CB6-0192-CFA3-76F2-6DF167B12A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B2E872-4FB8-2D00-17ED-6F57E87E342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80721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C7EC0-26B6-85C7-1CF6-EF2E2157A4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1ABEC68-CA25-A037-56BA-0A1DA52F63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6F65E-5AC3-8983-FF3C-32802C278E34}"/>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F6D1C3CD-C0BE-B761-D9C4-2F0BEE8F67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A03406-EFB0-89AF-0A8E-7064D9BA4A5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549669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D02486-AAAC-1609-AB87-01214FC2FD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D82EDE-D381-922C-FD24-2207C77B56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AD8215-12BB-C831-FF08-2D7636FBA52E}"/>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B87F3395-18DB-3283-1F77-920A1A07F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3CA5F7-5EB2-FE99-2720-5ED8B14949C6}"/>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9983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70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CCFA8-D0FE-EA8D-638F-8B6527849F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6D608A-FE11-A8B2-5BD1-F40CF36BA3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54DC-6DA4-AFD1-9B48-FCB88CFA0BB0}"/>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AFF3EB8E-D239-6CE9-5D25-63296061DD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79B72D-E4BC-5D35-2637-326396536A8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3395811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FF7A9-058A-0080-6108-96760BA5D5F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675463-41C1-019F-DB94-37693D06E7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5E263C3-6D2F-0ACC-3D76-431FE2523F1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1CEF3DF6-CE33-FA27-1DCE-9CB06337C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C473D7-8263-98F8-057D-6681AE53756B}"/>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998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B94DA-8396-1818-812D-D9A2E0F0AA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D55C8B2-1C61-66A9-DA89-B38C1F01B4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7D58E75-FB23-4652-5821-F2437C8064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A6F8A0-560F-EF29-669A-5ECE7695328D}"/>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F7E24207-93D0-710C-9E12-0280455DA9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691C32-751F-BAF3-BB2E-F433C5FCBC88}"/>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858011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0C1D6-41EF-259A-C958-DF3DECAD411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7F7CE8-3678-EB25-EE72-0D2FDBBF4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6211CD-6962-F7A1-7E28-C29999C30A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2C05F8-6C3F-6B66-10D9-71A67B5452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FF9B20-3958-C1D2-DE17-5871535687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C11876-65FE-F455-4B8B-BAC699BA637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8" name="Footer Placeholder 7">
            <a:extLst>
              <a:ext uri="{FF2B5EF4-FFF2-40B4-BE49-F238E27FC236}">
                <a16:creationId xmlns:a16="http://schemas.microsoft.com/office/drawing/2014/main" id="{E07766C2-062A-3B24-E3A3-709B695C4D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54C2CE-1EC4-C49D-754E-FC9466BAB01F}"/>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73498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2A10D-9D20-5251-0CAB-708517FFC3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054EB4-A32F-0B7B-EA35-E9CCD8809871}"/>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4" name="Footer Placeholder 3">
            <a:extLst>
              <a:ext uri="{FF2B5EF4-FFF2-40B4-BE49-F238E27FC236}">
                <a16:creationId xmlns:a16="http://schemas.microsoft.com/office/drawing/2014/main" id="{4A7BC9AC-04E0-0B96-BDAE-AE79A07ACF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CF3A2E-EA9F-0556-85E0-1ECB4433054A}"/>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4137792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903E07-EEA8-C17D-99E9-56F4D96C5E6F}"/>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3" name="Footer Placeholder 2">
            <a:extLst>
              <a:ext uri="{FF2B5EF4-FFF2-40B4-BE49-F238E27FC236}">
                <a16:creationId xmlns:a16="http://schemas.microsoft.com/office/drawing/2014/main" id="{A516E0F1-5AA9-E945-14D0-56F69D36F0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9F9BB03-ADFC-9C86-67D9-14AA58699A93}"/>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60255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1A1CB-22BA-716C-593B-0782E59532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C45EF3-E60C-88D6-08D6-F81ABF693D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9B75B8-E617-5535-E05E-A79CDAF113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4B545E-E2ED-2C18-FF91-B52770407576}"/>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107C87A6-1FCB-B575-259D-F8274F055F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8B98C9-9D77-6618-271C-B35A6792C4F2}"/>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2843973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93E5B-B490-CB57-3CEA-1B71B9A206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8885F9-23FF-74F7-08EB-1FC8591DE6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06E42E-46B1-8B84-93EE-C996C53744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FA51C2-FFF7-972F-81D0-1B98E568A83C}"/>
              </a:ext>
            </a:extLst>
          </p:cNvPr>
          <p:cNvSpPr>
            <a:spLocks noGrp="1"/>
          </p:cNvSpPr>
          <p:nvPr>
            <p:ph type="dt" sz="half" idx="10"/>
          </p:nvPr>
        </p:nvSpPr>
        <p:spPr/>
        <p:txBody>
          <a:bodyPr/>
          <a:lstStyle/>
          <a:p>
            <a:fld id="{A133D6A0-82E0-42D1-BFDA-304662CE2F0A}" type="datetimeFigureOut">
              <a:rPr lang="en-US" smtClean="0"/>
              <a:t>3/18/2026</a:t>
            </a:fld>
            <a:endParaRPr lang="en-US"/>
          </a:p>
        </p:txBody>
      </p:sp>
      <p:sp>
        <p:nvSpPr>
          <p:cNvPr id="6" name="Footer Placeholder 5">
            <a:extLst>
              <a:ext uri="{FF2B5EF4-FFF2-40B4-BE49-F238E27FC236}">
                <a16:creationId xmlns:a16="http://schemas.microsoft.com/office/drawing/2014/main" id="{A749F281-54D1-864A-28BE-C7B041F54B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D27EF6-28DD-8885-A1BA-40577E5B8599}"/>
              </a:ext>
            </a:extLst>
          </p:cNvPr>
          <p:cNvSpPr>
            <a:spLocks noGrp="1"/>
          </p:cNvSpPr>
          <p:nvPr>
            <p:ph type="sldNum" sz="quarter" idx="12"/>
          </p:nvPr>
        </p:nvSpPr>
        <p:spPr/>
        <p:txBody>
          <a:bodyPr/>
          <a:lstStyle/>
          <a:p>
            <a:fld id="{1320BEF1-08E0-4A18-83AD-04B1C884287A}" type="slidenum">
              <a:rPr lang="en-US" smtClean="0"/>
              <a:t>‹#›</a:t>
            </a:fld>
            <a:endParaRPr lang="en-US"/>
          </a:p>
        </p:txBody>
      </p:sp>
    </p:spTree>
    <p:extLst>
      <p:ext uri="{BB962C8B-B14F-4D97-AF65-F5344CB8AC3E}">
        <p14:creationId xmlns:p14="http://schemas.microsoft.com/office/powerpoint/2010/main" val="198697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75AB97-CAEB-F447-6128-658CD4EAE7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743EB9C-C1F2-9FCC-CF32-FA89921F00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A710F6-D742-D8BC-803D-D2923A0CD6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133D6A0-82E0-42D1-BFDA-304662CE2F0A}" type="datetimeFigureOut">
              <a:rPr lang="en-US" smtClean="0"/>
              <a:t>3/18/2026</a:t>
            </a:fld>
            <a:endParaRPr lang="en-US"/>
          </a:p>
        </p:txBody>
      </p:sp>
      <p:sp>
        <p:nvSpPr>
          <p:cNvPr id="5" name="Footer Placeholder 4">
            <a:extLst>
              <a:ext uri="{FF2B5EF4-FFF2-40B4-BE49-F238E27FC236}">
                <a16:creationId xmlns:a16="http://schemas.microsoft.com/office/drawing/2014/main" id="{1614FBFD-3B0A-F4A5-FCA4-ADC42EBCBF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D07308D-B348-D776-ED6A-08D0EB0959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20BEF1-08E0-4A18-83AD-04B1C884287A}" type="slidenum">
              <a:rPr lang="en-US" smtClean="0"/>
              <a:t>‹#›</a:t>
            </a:fld>
            <a:endParaRPr lang="en-US"/>
          </a:p>
        </p:txBody>
      </p:sp>
    </p:spTree>
    <p:extLst>
      <p:ext uri="{BB962C8B-B14F-4D97-AF65-F5344CB8AC3E}">
        <p14:creationId xmlns:p14="http://schemas.microsoft.com/office/powerpoint/2010/main" val="642415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slide" Target="slide1.xml"/><Relationship Id="rId7" Type="http://schemas.openxmlformats.org/officeDocument/2006/relationships/slide" Target="slide14.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3.xml"/><Relationship Id="rId5" Type="http://schemas.openxmlformats.org/officeDocument/2006/relationships/slide" Target="slide12.xml"/><Relationship Id="rId10" Type="http://schemas.openxmlformats.org/officeDocument/2006/relationships/image" Target="../media/image13.svg"/><Relationship Id="rId4" Type="http://schemas.openxmlformats.org/officeDocument/2006/relationships/slide" Target="slide11.xml"/><Relationship Id="rId9" Type="http://schemas.openxmlformats.org/officeDocument/2006/relationships/image" Target="../media/image12.png"/></Relationships>
</file>

<file path=ppt/slides/_rels/slide11.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1.xml"/><Relationship Id="rId7" Type="http://schemas.openxmlformats.org/officeDocument/2006/relationships/slide" Target="slide15.xml"/><Relationship Id="rId12" Type="http://schemas.openxmlformats.org/officeDocument/2006/relationships/image" Target="../media/image17.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4.xml"/><Relationship Id="rId11" Type="http://schemas.openxmlformats.org/officeDocument/2006/relationships/image" Target="../media/image16.png"/><Relationship Id="rId5" Type="http://schemas.openxmlformats.org/officeDocument/2006/relationships/slide" Target="slide13.xml"/><Relationship Id="rId10" Type="http://schemas.openxmlformats.org/officeDocument/2006/relationships/image" Target="../media/image15.svg"/><Relationship Id="rId4" Type="http://schemas.openxmlformats.org/officeDocument/2006/relationships/slide" Target="slide12.xml"/><Relationship Id="rId9" Type="http://schemas.openxmlformats.org/officeDocument/2006/relationships/image" Target="../media/image14.png"/></Relationships>
</file>

<file path=ppt/slides/_rels/slide12.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3.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12" Type="http://schemas.openxmlformats.org/officeDocument/2006/relationships/image" Target="../media/image21.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11" Type="http://schemas.openxmlformats.org/officeDocument/2006/relationships/image" Target="../media/image20.png"/><Relationship Id="rId5" Type="http://schemas.openxmlformats.org/officeDocument/2006/relationships/slide" Target="slide14.xml"/><Relationship Id="rId10" Type="http://schemas.openxmlformats.org/officeDocument/2006/relationships/image" Target="../media/image19.svg"/><Relationship Id="rId4" Type="http://schemas.openxmlformats.org/officeDocument/2006/relationships/slide" Target="slide13.xml"/><Relationship Id="rId9" Type="http://schemas.openxmlformats.org/officeDocument/2006/relationships/image" Target="../media/image18.png"/></Relationships>
</file>

<file path=ppt/slides/_rels/slide14.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10" Type="http://schemas.openxmlformats.org/officeDocument/2006/relationships/image" Target="../media/image23.svg"/><Relationship Id="rId4" Type="http://schemas.openxmlformats.org/officeDocument/2006/relationships/slide" Target="slide13.xml"/><Relationship Id="rId9" Type="http://schemas.openxmlformats.org/officeDocument/2006/relationships/image" Target="../media/image22.png"/></Relationships>
</file>

<file path=ppt/slides/_rels/slide15.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6.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7.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slide" Target="slide1.xml"/><Relationship Id="rId7" Type="http://schemas.openxmlformats.org/officeDocument/2006/relationships/slide" Target="slide16.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 Id="rId9" Type="http://schemas.openxmlformats.org/officeDocument/2006/relationships/image" Target="../media/image24.jpeg"/></Relationships>
</file>

<file path=ppt/slides/_rels/slide2.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image" Target="../media/image2.jp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slide" Target="slide6.xml"/><Relationship Id="rId5" Type="http://schemas.openxmlformats.org/officeDocument/2006/relationships/slide" Target="slide5.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1.xml"/><Relationship Id="rId7" Type="http://schemas.openxmlformats.org/officeDocument/2006/relationships/slide" Target="slide7.xml"/><Relationship Id="rId12" Type="http://schemas.openxmlformats.org/officeDocument/2006/relationships/image" Target="../media/image8.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6.xml"/><Relationship Id="rId11" Type="http://schemas.openxmlformats.org/officeDocument/2006/relationships/image" Target="../media/image7.png"/><Relationship Id="rId5" Type="http://schemas.openxmlformats.org/officeDocument/2006/relationships/slide" Target="slide5.xml"/><Relationship Id="rId10" Type="http://schemas.openxmlformats.org/officeDocument/2006/relationships/image" Target="../media/image6.svg"/><Relationship Id="rId4" Type="http://schemas.openxmlformats.org/officeDocument/2006/relationships/slide" Target="slide4.xml"/><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1.xml"/><Relationship Id="rId7" Type="http://schemas.openxmlformats.org/officeDocument/2006/relationships/slide" Target="slide8.xml"/><Relationship Id="rId12" Type="http://schemas.openxmlformats.org/officeDocument/2006/relationships/image" Target="../media/image8.svg"/><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7.xml"/><Relationship Id="rId11" Type="http://schemas.openxmlformats.org/officeDocument/2006/relationships/image" Target="../media/image7.png"/><Relationship Id="rId5" Type="http://schemas.openxmlformats.org/officeDocument/2006/relationships/slide" Target="slide6.xml"/><Relationship Id="rId10" Type="http://schemas.openxmlformats.org/officeDocument/2006/relationships/image" Target="../media/image6.svg"/><Relationship Id="rId4" Type="http://schemas.openxmlformats.org/officeDocument/2006/relationships/slide" Target="slide5.xm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1.xml"/><Relationship Id="rId7" Type="http://schemas.openxmlformats.org/officeDocument/2006/relationships/slide" Target="slide9.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1.xml"/><Relationship Id="rId7" Type="http://schemas.openxmlformats.org/officeDocument/2006/relationships/slide" Target="slide10.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9.xml"/><Relationship Id="rId5" Type="http://schemas.openxmlformats.org/officeDocument/2006/relationships/slide" Target="slide8.xml"/><Relationship Id="rId10" Type="http://schemas.openxmlformats.org/officeDocument/2006/relationships/image" Target="../media/image10.svg"/><Relationship Id="rId4" Type="http://schemas.openxmlformats.org/officeDocument/2006/relationships/slide" Target="slide7.xml"/><Relationship Id="rId9" Type="http://schemas.openxmlformats.org/officeDocument/2006/relationships/image" Target="../media/image9.png"/></Relationships>
</file>

<file path=ppt/slides/_rels/slide7.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slide" Target="slide1.xml"/><Relationship Id="rId7" Type="http://schemas.openxmlformats.org/officeDocument/2006/relationships/slide" Target="slide11.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0.xml"/><Relationship Id="rId5" Type="http://schemas.openxmlformats.org/officeDocument/2006/relationships/slide" Target="slide9.xml"/><Relationship Id="rId4" Type="http://schemas.openxmlformats.org/officeDocument/2006/relationships/slide" Target="slide8.xml"/></Relationships>
</file>

<file path=ppt/slides/_rels/slide8.xml.rels><?xml version="1.0" encoding="UTF-8" standalone="yes"?>
<Relationships xmlns="http://schemas.openxmlformats.org/package/2006/relationships"><Relationship Id="rId8" Type="http://schemas.openxmlformats.org/officeDocument/2006/relationships/slide" Target="slide13.xml"/><Relationship Id="rId3" Type="http://schemas.openxmlformats.org/officeDocument/2006/relationships/slide" Target="slide1.xml"/><Relationship Id="rId7" Type="http://schemas.openxmlformats.org/officeDocument/2006/relationships/slide" Target="slide12.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1.xml"/><Relationship Id="rId5" Type="http://schemas.openxmlformats.org/officeDocument/2006/relationships/slide" Target="slide10.xml"/><Relationship Id="rId4" Type="http://schemas.openxmlformats.org/officeDocument/2006/relationships/slide" Target="slide9.xml"/></Relationships>
</file>

<file path=ppt/slides/_rels/slide9.xml.rels><?xml version="1.0" encoding="UTF-8" standalone="yes"?>
<Relationships xmlns="http://schemas.openxmlformats.org/package/2006/relationships"><Relationship Id="rId8" Type="http://schemas.openxmlformats.org/officeDocument/2006/relationships/slide" Target="slide14.xml"/><Relationship Id="rId3" Type="http://schemas.openxmlformats.org/officeDocument/2006/relationships/slide" Target="slide1.xml"/><Relationship Id="rId7" Type="http://schemas.openxmlformats.org/officeDocument/2006/relationships/slide" Target="slide13.xml"/><Relationship Id="rId2"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 Target="slide12.xml"/><Relationship Id="rId5" Type="http://schemas.openxmlformats.org/officeDocument/2006/relationships/slide" Target="slide11.xml"/><Relationship Id="rId4" Type="http://schemas.openxmlformats.org/officeDocument/2006/relationships/slide" Target="slide10.xml"/><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 name="Freeform 1935"/>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6" name="Freeform 1936"/>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7" name="Freeform 1937"/>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8" name="Freeform 1938"/>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9" name="Freeform 1939"/>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0" name="Freeform 1940"/>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1" name="Freeform 1941"/>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2" name="Freeform 1942"/>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3" name="Freeform 1943"/>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4" name="Freeform 1944"/>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5" name="Freeform 1945"/>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6" name="Freeform 1946"/>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7" name="Freeform 1947"/>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8" name="Freeform 1948"/>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9" name="Freeform 1949"/>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0" name="Freeform 1950"/>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1" name="Freeform 1951"/>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2" name="Freeform 1952"/>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469B">
              <a:alpha val="10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3" name="Freeform 1953"/>
          <p:cNvSpPr/>
          <p:nvPr/>
        </p:nvSpPr>
        <p:spPr>
          <a:xfrm>
            <a:off x="2" y="3624653"/>
            <a:ext cx="12191998" cy="3233348"/>
          </a:xfrm>
          <a:custGeom>
            <a:avLst/>
            <a:gdLst/>
            <a:ahLst/>
            <a:cxnLst/>
            <a:rect l="0" t="0" r="0" b="0"/>
            <a:pathLst>
              <a:path w="12191998" h="3233347">
                <a:moveTo>
                  <a:pt x="0" y="0"/>
                </a:moveTo>
                <a:lnTo>
                  <a:pt x="12191998" y="0"/>
                </a:lnTo>
                <a:lnTo>
                  <a:pt x="12191998" y="3233347"/>
                </a:lnTo>
                <a:lnTo>
                  <a:pt x="0" y="3233347"/>
                </a:lnTo>
                <a:close/>
                <a:moveTo>
                  <a:pt x="3233347" y="3233347"/>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endParaRPr kumimoji="0" lang="de-DE" sz="18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DB Head"/>
              <a:ea typeface="+mn-ea"/>
              <a:cs typeface="+mn-cs"/>
            </a:endParaRPr>
          </a:p>
        </p:txBody>
      </p:sp>
      <p:sp>
        <p:nvSpPr>
          <p:cNvPr id="1954" name="Freeform 1954"/>
          <p:cNvSpPr/>
          <p:nvPr/>
        </p:nvSpPr>
        <p:spPr>
          <a:xfrm flipV="1">
            <a:off x="0" y="3624653"/>
            <a:ext cx="12191999" cy="3233348"/>
          </a:xfrm>
          <a:custGeom>
            <a:avLst/>
            <a:gdLst/>
            <a:ahLst/>
            <a:cxnLst/>
            <a:rect l="0" t="0" r="0" b="0"/>
            <a:pathLst>
              <a:path w="12191999" h="3233348">
                <a:moveTo>
                  <a:pt x="0" y="3233348"/>
                </a:moveTo>
                <a:lnTo>
                  <a:pt x="12191999" y="3233348"/>
                </a:lnTo>
                <a:lnTo>
                  <a:pt x="12191999" y="0"/>
                </a:lnTo>
                <a:lnTo>
                  <a:pt x="0" y="0"/>
                </a:lnTo>
                <a:close/>
                <a:moveTo>
                  <a:pt x="0" y="3233348"/>
                </a:moveTo>
              </a:path>
            </a:pathLst>
          </a:custGeom>
          <a:noFill/>
          <a:ln w="9525" cap="flat" cmpd="sng">
            <a:solidFill>
              <a:srgbClr val="FFFFFF">
                <a:alpha val="100000"/>
              </a:srgbClr>
            </a:solidFill>
            <a:round/>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6" name="Freeform 1956"/>
          <p:cNvSpPr/>
          <p:nvPr/>
        </p:nvSpPr>
        <p:spPr>
          <a:xfrm>
            <a:off x="10673098" y="304112"/>
            <a:ext cx="139613" cy="65437"/>
          </a:xfrm>
          <a:custGeom>
            <a:avLst/>
            <a:gdLst/>
            <a:ahLst/>
            <a:cxnLst/>
            <a:rect l="0" t="0" r="0" b="0"/>
            <a:pathLst>
              <a:path w="139613" h="65437">
                <a:moveTo>
                  <a:pt x="69485" y="65437"/>
                </a:moveTo>
                <a:lnTo>
                  <a:pt x="139613" y="0"/>
                </a:lnTo>
                <a:lnTo>
                  <a:pt x="70450" y="0"/>
                </a:lnTo>
                <a:lnTo>
                  <a:pt x="0" y="65437"/>
                </a:lnTo>
                <a:lnTo>
                  <a:pt x="69485" y="65437"/>
                </a:lnTo>
                <a:close/>
                <a:moveTo>
                  <a:pt x="-4184647" y="6553888"/>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7" name="Freeform 1957"/>
          <p:cNvSpPr/>
          <p:nvPr/>
        </p:nvSpPr>
        <p:spPr>
          <a:xfrm>
            <a:off x="10607654" y="382635"/>
            <a:ext cx="203602" cy="47986"/>
          </a:xfrm>
          <a:custGeom>
            <a:avLst/>
            <a:gdLst/>
            <a:ahLst/>
            <a:cxnLst/>
            <a:rect l="0" t="0" r="0" b="0"/>
            <a:pathLst>
              <a:path w="203602" h="47986">
                <a:moveTo>
                  <a:pt x="152942" y="47986"/>
                </a:moveTo>
                <a:lnTo>
                  <a:pt x="203602" y="0"/>
                </a:lnTo>
                <a:lnTo>
                  <a:pt x="50980" y="0"/>
                </a:lnTo>
                <a:lnTo>
                  <a:pt x="0" y="47986"/>
                </a:lnTo>
                <a:lnTo>
                  <a:pt x="152942" y="47986"/>
                </a:lnTo>
                <a:close/>
                <a:moveTo>
                  <a:pt x="-4180275" y="647536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8" name="Freeform 1958"/>
          <p:cNvSpPr/>
          <p:nvPr/>
        </p:nvSpPr>
        <p:spPr>
          <a:xfrm>
            <a:off x="10585841" y="243039"/>
            <a:ext cx="247231" cy="245746"/>
          </a:xfrm>
          <a:custGeom>
            <a:avLst/>
            <a:gdLst/>
            <a:ahLst/>
            <a:cxnLst/>
            <a:rect l="0" t="0" r="0" b="0"/>
            <a:pathLst>
              <a:path w="247231" h="245746">
                <a:moveTo>
                  <a:pt x="0" y="245746"/>
                </a:moveTo>
                <a:lnTo>
                  <a:pt x="247231" y="245746"/>
                </a:lnTo>
                <a:lnTo>
                  <a:pt x="247231" y="0"/>
                </a:lnTo>
                <a:lnTo>
                  <a:pt x="0" y="0"/>
                </a:lnTo>
                <a:lnTo>
                  <a:pt x="0" y="245746"/>
                </a:lnTo>
                <a:close/>
                <a:moveTo>
                  <a:pt x="-4216626" y="6614961"/>
                </a:moveTo>
                <a:moveTo>
                  <a:pt x="14164" y="14191"/>
                </a:moveTo>
                <a:lnTo>
                  <a:pt x="233066" y="14191"/>
                </a:lnTo>
                <a:lnTo>
                  <a:pt x="233066" y="233491"/>
                </a:lnTo>
                <a:lnTo>
                  <a:pt x="14164" y="233491"/>
                </a:lnTo>
                <a:lnTo>
                  <a:pt x="14164" y="14191"/>
                </a:lnTo>
                <a:close/>
                <a:moveTo>
                  <a:pt x="-398507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9" name="Freeform 1959"/>
          <p:cNvSpPr/>
          <p:nvPr/>
        </p:nvSpPr>
        <p:spPr>
          <a:xfrm>
            <a:off x="11049761" y="243039"/>
            <a:ext cx="159974" cy="123600"/>
          </a:xfrm>
          <a:custGeom>
            <a:avLst/>
            <a:gdLst/>
            <a:ahLst/>
            <a:cxnLst/>
            <a:rect l="0" t="0" r="0" b="0"/>
            <a:pathLst>
              <a:path w="159974" h="123600">
                <a:moveTo>
                  <a:pt x="0" y="0"/>
                </a:moveTo>
                <a:lnTo>
                  <a:pt x="31160" y="0"/>
                </a:lnTo>
                <a:lnTo>
                  <a:pt x="31160" y="46917"/>
                </a:lnTo>
                <a:lnTo>
                  <a:pt x="128493" y="46917"/>
                </a:lnTo>
                <a:lnTo>
                  <a:pt x="128493" y="0"/>
                </a:lnTo>
                <a:lnTo>
                  <a:pt x="159974" y="0"/>
                </a:lnTo>
                <a:lnTo>
                  <a:pt x="159974" y="123600"/>
                </a:lnTo>
                <a:lnTo>
                  <a:pt x="128493" y="123600"/>
                </a:lnTo>
                <a:lnTo>
                  <a:pt x="128493" y="77008"/>
                </a:lnTo>
                <a:lnTo>
                  <a:pt x="31160" y="77008"/>
                </a:lnTo>
                <a:lnTo>
                  <a:pt x="31160" y="123600"/>
                </a:lnTo>
                <a:lnTo>
                  <a:pt x="0" y="123600"/>
                </a:lnTo>
                <a:lnTo>
                  <a:pt x="0" y="0"/>
                </a:lnTo>
                <a:close/>
                <a:moveTo>
                  <a:pt x="-4434800"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0" name="Freeform 1960"/>
          <p:cNvSpPr/>
          <p:nvPr/>
        </p:nvSpPr>
        <p:spPr>
          <a:xfrm>
            <a:off x="11227187" y="243039"/>
            <a:ext cx="161427" cy="123600"/>
          </a:xfrm>
          <a:custGeom>
            <a:avLst/>
            <a:gdLst/>
            <a:ahLst/>
            <a:cxnLst/>
            <a:rect l="0" t="0" r="0" b="0"/>
            <a:pathLst>
              <a:path w="161427" h="123600">
                <a:moveTo>
                  <a:pt x="161427" y="0"/>
                </a:moveTo>
                <a:lnTo>
                  <a:pt x="0" y="0"/>
                </a:lnTo>
                <a:lnTo>
                  <a:pt x="0" y="123600"/>
                </a:lnTo>
                <a:lnTo>
                  <a:pt x="161427" y="123600"/>
                </a:lnTo>
                <a:lnTo>
                  <a:pt x="161427" y="94156"/>
                </a:lnTo>
                <a:lnTo>
                  <a:pt x="30946" y="94156"/>
                </a:lnTo>
                <a:lnTo>
                  <a:pt x="30946" y="77008"/>
                </a:lnTo>
                <a:lnTo>
                  <a:pt x="154409" y="77008"/>
                </a:lnTo>
                <a:lnTo>
                  <a:pt x="154409" y="46917"/>
                </a:lnTo>
                <a:lnTo>
                  <a:pt x="30946" y="46917"/>
                </a:lnTo>
                <a:lnTo>
                  <a:pt x="30946" y="29767"/>
                </a:lnTo>
                <a:lnTo>
                  <a:pt x="161427" y="29767"/>
                </a:lnTo>
                <a:lnTo>
                  <a:pt x="161427" y="0"/>
                </a:lnTo>
                <a:close/>
                <a:moveTo>
                  <a:pt x="-461222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1" name="Freeform 1961"/>
          <p:cNvSpPr/>
          <p:nvPr/>
        </p:nvSpPr>
        <p:spPr>
          <a:xfrm>
            <a:off x="11403158" y="243039"/>
            <a:ext cx="161427" cy="123600"/>
          </a:xfrm>
          <a:custGeom>
            <a:avLst/>
            <a:gdLst/>
            <a:ahLst/>
            <a:cxnLst/>
            <a:rect l="0" t="0" r="0" b="0"/>
            <a:pathLst>
              <a:path w="161427" h="123600">
                <a:moveTo>
                  <a:pt x="125163" y="123600"/>
                </a:moveTo>
                <a:lnTo>
                  <a:pt x="31130" y="38180"/>
                </a:lnTo>
                <a:lnTo>
                  <a:pt x="31130" y="123600"/>
                </a:lnTo>
                <a:lnTo>
                  <a:pt x="0" y="123600"/>
                </a:lnTo>
                <a:lnTo>
                  <a:pt x="0" y="324"/>
                </a:lnTo>
                <a:lnTo>
                  <a:pt x="36906" y="324"/>
                </a:lnTo>
                <a:lnTo>
                  <a:pt x="130297" y="85097"/>
                </a:lnTo>
                <a:lnTo>
                  <a:pt x="130297" y="0"/>
                </a:lnTo>
                <a:lnTo>
                  <a:pt x="161427" y="0"/>
                </a:lnTo>
                <a:lnTo>
                  <a:pt x="161427" y="123600"/>
                </a:lnTo>
                <a:lnTo>
                  <a:pt x="125163" y="123600"/>
                </a:lnTo>
                <a:close/>
                <a:moveTo>
                  <a:pt x="-4911797"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2" name="Freeform 1962"/>
          <p:cNvSpPr/>
          <p:nvPr/>
        </p:nvSpPr>
        <p:spPr>
          <a:xfrm>
            <a:off x="11573312" y="243039"/>
            <a:ext cx="161426" cy="123600"/>
          </a:xfrm>
          <a:custGeom>
            <a:avLst/>
            <a:gdLst/>
            <a:ahLst/>
            <a:cxnLst/>
            <a:rect l="0" t="0" r="0" b="0"/>
            <a:pathLst>
              <a:path w="161426" h="123600">
                <a:moveTo>
                  <a:pt x="161426" y="0"/>
                </a:moveTo>
                <a:lnTo>
                  <a:pt x="161426" y="91891"/>
                </a:lnTo>
                <a:cubicBezTo>
                  <a:pt x="161426" y="109687"/>
                  <a:pt x="147361" y="123600"/>
                  <a:pt x="129461" y="123600"/>
                </a:cubicBezTo>
                <a:lnTo>
                  <a:pt x="31965" y="123600"/>
                </a:lnTo>
                <a:cubicBezTo>
                  <a:pt x="14383" y="123600"/>
                  <a:pt x="0" y="109687"/>
                  <a:pt x="0" y="91891"/>
                </a:cubicBezTo>
                <a:lnTo>
                  <a:pt x="0" y="0"/>
                </a:lnTo>
                <a:lnTo>
                  <a:pt x="31006" y="0"/>
                </a:lnTo>
                <a:lnTo>
                  <a:pt x="31006" y="83802"/>
                </a:lnTo>
                <a:cubicBezTo>
                  <a:pt x="31006" y="89302"/>
                  <a:pt x="35480" y="94156"/>
                  <a:pt x="41235" y="94156"/>
                </a:cubicBezTo>
                <a:lnTo>
                  <a:pt x="120190" y="94156"/>
                </a:lnTo>
                <a:cubicBezTo>
                  <a:pt x="125944" y="94156"/>
                  <a:pt x="130420" y="89302"/>
                  <a:pt x="130420" y="83802"/>
                </a:cubicBezTo>
                <a:lnTo>
                  <a:pt x="130420" y="0"/>
                </a:lnTo>
                <a:lnTo>
                  <a:pt x="161426" y="0"/>
                </a:lnTo>
                <a:close/>
                <a:moveTo>
                  <a:pt x="-4958351"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3" name="Freeform 1963"/>
          <p:cNvSpPr/>
          <p:nvPr/>
        </p:nvSpPr>
        <p:spPr>
          <a:xfrm>
            <a:off x="11747827" y="243039"/>
            <a:ext cx="162881" cy="123600"/>
          </a:xfrm>
          <a:custGeom>
            <a:avLst/>
            <a:gdLst/>
            <a:ahLst/>
            <a:cxnLst/>
            <a:rect l="0" t="0" r="0" b="0"/>
            <a:pathLst>
              <a:path w="162881" h="123600">
                <a:moveTo>
                  <a:pt x="124086" y="123600"/>
                </a:moveTo>
                <a:cubicBezTo>
                  <a:pt x="145567" y="123600"/>
                  <a:pt x="162881" y="106775"/>
                  <a:pt x="162881" y="85421"/>
                </a:cubicBezTo>
                <a:cubicBezTo>
                  <a:pt x="162881" y="64389"/>
                  <a:pt x="145567" y="46917"/>
                  <a:pt x="124086" y="46917"/>
                </a:cubicBezTo>
                <a:lnTo>
                  <a:pt x="39438" y="46917"/>
                </a:lnTo>
                <a:cubicBezTo>
                  <a:pt x="34628" y="46917"/>
                  <a:pt x="30460" y="43034"/>
                  <a:pt x="30460" y="38180"/>
                </a:cubicBezTo>
                <a:cubicBezTo>
                  <a:pt x="30460" y="33328"/>
                  <a:pt x="34628" y="29767"/>
                  <a:pt x="39438" y="29767"/>
                </a:cubicBezTo>
                <a:lnTo>
                  <a:pt x="158713" y="29767"/>
                </a:lnTo>
                <a:lnTo>
                  <a:pt x="158713" y="0"/>
                </a:lnTo>
                <a:lnTo>
                  <a:pt x="38796" y="0"/>
                </a:lnTo>
                <a:cubicBezTo>
                  <a:pt x="17314" y="0"/>
                  <a:pt x="0" y="17149"/>
                  <a:pt x="0" y="38504"/>
                </a:cubicBezTo>
                <a:cubicBezTo>
                  <a:pt x="0" y="59535"/>
                  <a:pt x="17314" y="77008"/>
                  <a:pt x="38796" y="77008"/>
                </a:cubicBezTo>
                <a:lnTo>
                  <a:pt x="123444" y="77008"/>
                </a:lnTo>
                <a:cubicBezTo>
                  <a:pt x="128574" y="77008"/>
                  <a:pt x="132422" y="80891"/>
                  <a:pt x="132422" y="85745"/>
                </a:cubicBezTo>
                <a:cubicBezTo>
                  <a:pt x="132422" y="90597"/>
                  <a:pt x="128574" y="94156"/>
                  <a:pt x="123444" y="94156"/>
                </a:cubicBezTo>
                <a:lnTo>
                  <a:pt x="2565" y="94156"/>
                </a:lnTo>
                <a:lnTo>
                  <a:pt x="2565" y="123600"/>
                </a:lnTo>
                <a:lnTo>
                  <a:pt x="124086" y="123600"/>
                </a:lnTo>
                <a:close/>
                <a:moveTo>
                  <a:pt x="-5256466"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4" name="Freeform 1964"/>
          <p:cNvSpPr/>
          <p:nvPr/>
        </p:nvSpPr>
        <p:spPr>
          <a:xfrm>
            <a:off x="10873792" y="243039"/>
            <a:ext cx="161427" cy="123600"/>
          </a:xfrm>
          <a:custGeom>
            <a:avLst/>
            <a:gdLst/>
            <a:ahLst/>
            <a:cxnLst/>
            <a:rect l="0" t="0" r="0" b="0"/>
            <a:pathLst>
              <a:path w="161427" h="123600">
                <a:moveTo>
                  <a:pt x="30994" y="46917"/>
                </a:moveTo>
                <a:lnTo>
                  <a:pt x="30994" y="29767"/>
                </a:lnTo>
                <a:lnTo>
                  <a:pt x="121394" y="29767"/>
                </a:lnTo>
                <a:cubicBezTo>
                  <a:pt x="126236" y="29767"/>
                  <a:pt x="130109" y="33652"/>
                  <a:pt x="130109" y="38504"/>
                </a:cubicBezTo>
                <a:cubicBezTo>
                  <a:pt x="130109" y="43358"/>
                  <a:pt x="126236" y="46917"/>
                  <a:pt x="121394" y="46917"/>
                </a:cubicBezTo>
                <a:lnTo>
                  <a:pt x="30994" y="46917"/>
                </a:lnTo>
                <a:close/>
                <a:moveTo>
                  <a:pt x="-4305748" y="6614961"/>
                </a:moveTo>
                <a:moveTo>
                  <a:pt x="30994" y="77008"/>
                </a:moveTo>
                <a:lnTo>
                  <a:pt x="30994" y="123600"/>
                </a:lnTo>
                <a:lnTo>
                  <a:pt x="0" y="123600"/>
                </a:lnTo>
                <a:lnTo>
                  <a:pt x="0" y="0"/>
                </a:lnTo>
                <a:lnTo>
                  <a:pt x="122362" y="0"/>
                </a:lnTo>
                <a:cubicBezTo>
                  <a:pt x="143993" y="0"/>
                  <a:pt x="161427" y="17149"/>
                  <a:pt x="161427" y="38504"/>
                </a:cubicBezTo>
                <a:cubicBezTo>
                  <a:pt x="161427" y="59535"/>
                  <a:pt x="143993" y="77008"/>
                  <a:pt x="122362" y="77008"/>
                </a:cubicBezTo>
                <a:lnTo>
                  <a:pt x="112676" y="77008"/>
                </a:lnTo>
                <a:lnTo>
                  <a:pt x="159812" y="123600"/>
                </a:lnTo>
                <a:lnTo>
                  <a:pt x="116227" y="123600"/>
                </a:lnTo>
                <a:lnTo>
                  <a:pt x="68767" y="77008"/>
                </a:lnTo>
                <a:lnTo>
                  <a:pt x="30994" y="77008"/>
                </a:lnTo>
                <a:close/>
                <a:moveTo>
                  <a:pt x="-4335839" y="6614961"/>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5" name="Freeform 1965"/>
          <p:cNvSpPr/>
          <p:nvPr/>
        </p:nvSpPr>
        <p:spPr>
          <a:xfrm>
            <a:off x="11656208" y="407355"/>
            <a:ext cx="107618" cy="81430"/>
          </a:xfrm>
          <a:custGeom>
            <a:avLst/>
            <a:gdLst/>
            <a:ahLst/>
            <a:cxnLst/>
            <a:rect l="0" t="0" r="0" b="0"/>
            <a:pathLst>
              <a:path w="107618" h="81430">
                <a:moveTo>
                  <a:pt x="8700" y="81430"/>
                </a:moveTo>
                <a:cubicBezTo>
                  <a:pt x="3543" y="79177"/>
                  <a:pt x="0" y="74028"/>
                  <a:pt x="0" y="68234"/>
                </a:cubicBezTo>
                <a:lnTo>
                  <a:pt x="0" y="14484"/>
                </a:lnTo>
                <a:cubicBezTo>
                  <a:pt x="0" y="6438"/>
                  <a:pt x="6444" y="0"/>
                  <a:pt x="14499" y="0"/>
                </a:cubicBezTo>
                <a:lnTo>
                  <a:pt x="107618" y="0"/>
                </a:lnTo>
                <a:lnTo>
                  <a:pt x="107618" y="15450"/>
                </a:lnTo>
                <a:lnTo>
                  <a:pt x="24487" y="15450"/>
                </a:lnTo>
                <a:cubicBezTo>
                  <a:pt x="20298" y="15450"/>
                  <a:pt x="17077" y="18990"/>
                  <a:pt x="17077" y="23174"/>
                </a:cubicBezTo>
                <a:lnTo>
                  <a:pt x="17077" y="59866"/>
                </a:lnTo>
                <a:cubicBezTo>
                  <a:pt x="17077" y="64050"/>
                  <a:pt x="20298" y="67591"/>
                  <a:pt x="24487" y="67591"/>
                </a:cubicBezTo>
                <a:lnTo>
                  <a:pt x="107618" y="67591"/>
                </a:lnTo>
                <a:lnTo>
                  <a:pt x="107618" y="81430"/>
                </a:lnTo>
                <a:lnTo>
                  <a:pt x="8700" y="81430"/>
                </a:lnTo>
                <a:close/>
                <a:moveTo>
                  <a:pt x="-5286993"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6" name="Freeform 1966"/>
          <p:cNvSpPr/>
          <p:nvPr/>
        </p:nvSpPr>
        <p:spPr>
          <a:xfrm>
            <a:off x="11795821" y="407355"/>
            <a:ext cx="111980" cy="81430"/>
          </a:xfrm>
          <a:custGeom>
            <a:avLst/>
            <a:gdLst/>
            <a:ahLst/>
            <a:cxnLst/>
            <a:rect l="0" t="0" r="0" b="0"/>
            <a:pathLst>
              <a:path w="111980" h="81430">
                <a:moveTo>
                  <a:pt x="1925" y="81430"/>
                </a:moveTo>
                <a:lnTo>
                  <a:pt x="1925" y="67591"/>
                </a:lnTo>
                <a:lnTo>
                  <a:pt x="86311" y="67591"/>
                </a:lnTo>
                <a:cubicBezTo>
                  <a:pt x="91124" y="67591"/>
                  <a:pt x="95616" y="64050"/>
                  <a:pt x="95616" y="58578"/>
                </a:cubicBezTo>
                <a:cubicBezTo>
                  <a:pt x="95616" y="53429"/>
                  <a:pt x="91444" y="49566"/>
                  <a:pt x="86311" y="49566"/>
                </a:cubicBezTo>
                <a:lnTo>
                  <a:pt x="25348" y="49566"/>
                </a:lnTo>
                <a:cubicBezTo>
                  <a:pt x="11230" y="49566"/>
                  <a:pt x="0" y="38301"/>
                  <a:pt x="0" y="24783"/>
                </a:cubicBezTo>
                <a:cubicBezTo>
                  <a:pt x="0" y="11265"/>
                  <a:pt x="11230" y="0"/>
                  <a:pt x="25348" y="0"/>
                </a:cubicBezTo>
                <a:lnTo>
                  <a:pt x="108771" y="0"/>
                </a:lnTo>
                <a:lnTo>
                  <a:pt x="108771" y="15771"/>
                </a:lnTo>
                <a:lnTo>
                  <a:pt x="25669" y="15771"/>
                </a:lnTo>
                <a:cubicBezTo>
                  <a:pt x="20856" y="15771"/>
                  <a:pt x="16364" y="19312"/>
                  <a:pt x="16364" y="24462"/>
                </a:cubicBezTo>
                <a:cubicBezTo>
                  <a:pt x="16364" y="29612"/>
                  <a:pt x="20856" y="33795"/>
                  <a:pt x="25669" y="33795"/>
                </a:cubicBezTo>
                <a:lnTo>
                  <a:pt x="86952" y="33795"/>
                </a:lnTo>
                <a:cubicBezTo>
                  <a:pt x="100750" y="33795"/>
                  <a:pt x="111980" y="45060"/>
                  <a:pt x="111980" y="58578"/>
                </a:cubicBezTo>
                <a:cubicBezTo>
                  <a:pt x="111980" y="68878"/>
                  <a:pt x="105242" y="77890"/>
                  <a:pt x="95936" y="81430"/>
                </a:cubicBezTo>
                <a:lnTo>
                  <a:pt x="1925" y="81430"/>
                </a:lnTo>
                <a:close/>
                <a:moveTo>
                  <a:pt x="-5426606"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7" name="Freeform 1967"/>
          <p:cNvSpPr/>
          <p:nvPr/>
        </p:nvSpPr>
        <p:spPr>
          <a:xfrm>
            <a:off x="11474419" y="407355"/>
            <a:ext cx="97437" cy="81430"/>
          </a:xfrm>
          <a:custGeom>
            <a:avLst/>
            <a:gdLst/>
            <a:ahLst/>
            <a:cxnLst/>
            <a:rect l="0" t="0" r="0" b="0"/>
            <a:pathLst>
              <a:path w="97437" h="81430">
                <a:moveTo>
                  <a:pt x="0" y="0"/>
                </a:moveTo>
                <a:lnTo>
                  <a:pt x="0" y="15450"/>
                </a:lnTo>
                <a:lnTo>
                  <a:pt x="40330" y="15771"/>
                </a:lnTo>
                <a:lnTo>
                  <a:pt x="40330" y="81430"/>
                </a:lnTo>
                <a:lnTo>
                  <a:pt x="57107" y="81430"/>
                </a:lnTo>
                <a:lnTo>
                  <a:pt x="57107" y="15771"/>
                </a:lnTo>
                <a:lnTo>
                  <a:pt x="97437" y="15771"/>
                </a:lnTo>
                <a:lnTo>
                  <a:pt x="97437" y="0"/>
                </a:lnTo>
                <a:lnTo>
                  <a:pt x="0" y="0"/>
                </a:lnTo>
                <a:close/>
                <a:moveTo>
                  <a:pt x="-5023774"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8" name="Freeform 1968"/>
          <p:cNvSpPr/>
          <p:nvPr/>
        </p:nvSpPr>
        <p:spPr>
          <a:xfrm>
            <a:off x="11602397" y="407355"/>
            <a:ext cx="17452" cy="81430"/>
          </a:xfrm>
          <a:custGeom>
            <a:avLst/>
            <a:gdLst/>
            <a:ahLst/>
            <a:cxnLst/>
            <a:rect l="0" t="0" r="0" b="0"/>
            <a:pathLst>
              <a:path w="17452" h="81430">
                <a:moveTo>
                  <a:pt x="0" y="0"/>
                </a:moveTo>
                <a:lnTo>
                  <a:pt x="17452" y="0"/>
                </a:lnTo>
                <a:lnTo>
                  <a:pt x="17452" y="81430"/>
                </a:lnTo>
                <a:lnTo>
                  <a:pt x="0" y="81430"/>
                </a:lnTo>
                <a:close/>
                <a:moveTo>
                  <a:pt x="-515175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9" name="Freeform 1969"/>
          <p:cNvSpPr/>
          <p:nvPr/>
        </p:nvSpPr>
        <p:spPr>
          <a:xfrm>
            <a:off x="11337714" y="407355"/>
            <a:ext cx="111980" cy="81430"/>
          </a:xfrm>
          <a:custGeom>
            <a:avLst/>
            <a:gdLst/>
            <a:ahLst/>
            <a:cxnLst/>
            <a:rect l="0" t="0" r="0" b="0"/>
            <a:pathLst>
              <a:path w="111980" h="81430">
                <a:moveTo>
                  <a:pt x="1930" y="81430"/>
                </a:moveTo>
                <a:lnTo>
                  <a:pt x="1930" y="67591"/>
                </a:lnTo>
                <a:lnTo>
                  <a:pt x="86560" y="67591"/>
                </a:lnTo>
                <a:cubicBezTo>
                  <a:pt x="91386" y="67591"/>
                  <a:pt x="95570" y="64050"/>
                  <a:pt x="95570" y="58578"/>
                </a:cubicBezTo>
                <a:cubicBezTo>
                  <a:pt x="95570" y="53429"/>
                  <a:pt x="91386" y="49566"/>
                  <a:pt x="86560" y="49566"/>
                </a:cubicBezTo>
                <a:lnTo>
                  <a:pt x="25099" y="49566"/>
                </a:lnTo>
                <a:cubicBezTo>
                  <a:pt x="11262" y="49566"/>
                  <a:pt x="0" y="38301"/>
                  <a:pt x="0" y="24783"/>
                </a:cubicBezTo>
                <a:cubicBezTo>
                  <a:pt x="0" y="11265"/>
                  <a:pt x="11262" y="0"/>
                  <a:pt x="25099" y="0"/>
                </a:cubicBezTo>
                <a:lnTo>
                  <a:pt x="109085" y="0"/>
                </a:lnTo>
                <a:lnTo>
                  <a:pt x="109085" y="15771"/>
                </a:lnTo>
                <a:lnTo>
                  <a:pt x="25742" y="15771"/>
                </a:lnTo>
                <a:cubicBezTo>
                  <a:pt x="20915" y="15771"/>
                  <a:pt x="16410" y="19312"/>
                  <a:pt x="16410" y="24462"/>
                </a:cubicBezTo>
                <a:cubicBezTo>
                  <a:pt x="16410" y="29612"/>
                  <a:pt x="20594" y="33795"/>
                  <a:pt x="25742" y="33795"/>
                </a:cubicBezTo>
                <a:lnTo>
                  <a:pt x="86882" y="33795"/>
                </a:lnTo>
                <a:cubicBezTo>
                  <a:pt x="101039" y="33795"/>
                  <a:pt x="111980" y="45060"/>
                  <a:pt x="111980" y="58578"/>
                </a:cubicBezTo>
                <a:cubicBezTo>
                  <a:pt x="111980" y="68878"/>
                  <a:pt x="105546" y="77890"/>
                  <a:pt x="95892" y="81430"/>
                </a:cubicBezTo>
                <a:lnTo>
                  <a:pt x="1930" y="81430"/>
                </a:lnTo>
                <a:close/>
                <a:moveTo>
                  <a:pt x="-496849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0" name="Freeform 1970"/>
          <p:cNvSpPr/>
          <p:nvPr/>
        </p:nvSpPr>
        <p:spPr>
          <a:xfrm>
            <a:off x="11286814" y="407355"/>
            <a:ext cx="17451" cy="81430"/>
          </a:xfrm>
          <a:custGeom>
            <a:avLst/>
            <a:gdLst/>
            <a:ahLst/>
            <a:cxnLst/>
            <a:rect l="0" t="0" r="0" b="0"/>
            <a:pathLst>
              <a:path w="17451" h="81430">
                <a:moveTo>
                  <a:pt x="0" y="0"/>
                </a:moveTo>
                <a:lnTo>
                  <a:pt x="17451" y="0"/>
                </a:lnTo>
                <a:lnTo>
                  <a:pt x="17451" y="81430"/>
                </a:lnTo>
                <a:lnTo>
                  <a:pt x="0" y="81430"/>
                </a:lnTo>
                <a:close/>
                <a:moveTo>
                  <a:pt x="-4836169"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1" name="Freeform 1971"/>
          <p:cNvSpPr/>
          <p:nvPr/>
        </p:nvSpPr>
        <p:spPr>
          <a:xfrm>
            <a:off x="10872337" y="407355"/>
            <a:ext cx="106164" cy="81430"/>
          </a:xfrm>
          <a:custGeom>
            <a:avLst/>
            <a:gdLst/>
            <a:ahLst/>
            <a:cxnLst/>
            <a:rect l="0" t="0" r="0" b="0"/>
            <a:pathLst>
              <a:path w="106164" h="81430">
                <a:moveTo>
                  <a:pt x="0" y="0"/>
                </a:moveTo>
                <a:lnTo>
                  <a:pt x="322" y="81430"/>
                </a:lnTo>
                <a:lnTo>
                  <a:pt x="106164" y="81430"/>
                </a:lnTo>
                <a:lnTo>
                  <a:pt x="106164" y="67591"/>
                </a:lnTo>
                <a:lnTo>
                  <a:pt x="17051" y="67591"/>
                </a:lnTo>
                <a:lnTo>
                  <a:pt x="17051" y="0"/>
                </a:lnTo>
                <a:lnTo>
                  <a:pt x="0" y="0"/>
                </a:lnTo>
                <a:close/>
                <a:moveTo>
                  <a:pt x="-442169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2" name="Freeform 1972"/>
          <p:cNvSpPr/>
          <p:nvPr/>
        </p:nvSpPr>
        <p:spPr>
          <a:xfrm>
            <a:off x="11000316" y="407355"/>
            <a:ext cx="106164" cy="81430"/>
          </a:xfrm>
          <a:custGeom>
            <a:avLst/>
            <a:gdLst/>
            <a:ahLst/>
            <a:cxnLst/>
            <a:rect l="0" t="0" r="0" b="0"/>
            <a:pathLst>
              <a:path w="106164" h="81430">
                <a:moveTo>
                  <a:pt x="8582" y="81430"/>
                </a:moveTo>
                <a:cubicBezTo>
                  <a:pt x="3497" y="79177"/>
                  <a:pt x="0" y="74028"/>
                  <a:pt x="0" y="68234"/>
                </a:cubicBezTo>
                <a:lnTo>
                  <a:pt x="0" y="14484"/>
                </a:lnTo>
                <a:cubicBezTo>
                  <a:pt x="0" y="6438"/>
                  <a:pt x="6357" y="0"/>
                  <a:pt x="14303" y="0"/>
                </a:cubicBezTo>
                <a:lnTo>
                  <a:pt x="33375" y="0"/>
                </a:lnTo>
                <a:lnTo>
                  <a:pt x="69293" y="0"/>
                </a:lnTo>
                <a:lnTo>
                  <a:pt x="92179" y="0"/>
                </a:lnTo>
                <a:cubicBezTo>
                  <a:pt x="99808" y="0"/>
                  <a:pt x="106164" y="6438"/>
                  <a:pt x="106164" y="14484"/>
                </a:cubicBezTo>
                <a:lnTo>
                  <a:pt x="106164" y="68234"/>
                </a:lnTo>
                <a:cubicBezTo>
                  <a:pt x="106164" y="74028"/>
                  <a:pt x="102985" y="79177"/>
                  <a:pt x="97900" y="81430"/>
                </a:cubicBezTo>
                <a:lnTo>
                  <a:pt x="8582" y="81430"/>
                </a:lnTo>
                <a:close/>
                <a:moveTo>
                  <a:pt x="-4631101" y="6450645"/>
                </a:moveTo>
                <a:moveTo>
                  <a:pt x="33375" y="15450"/>
                </a:moveTo>
                <a:lnTo>
                  <a:pt x="24157" y="15450"/>
                </a:lnTo>
                <a:cubicBezTo>
                  <a:pt x="20025" y="15450"/>
                  <a:pt x="16846" y="18990"/>
                  <a:pt x="16846" y="23174"/>
                </a:cubicBezTo>
                <a:lnTo>
                  <a:pt x="16846" y="59866"/>
                </a:lnTo>
                <a:cubicBezTo>
                  <a:pt x="16846" y="64050"/>
                  <a:pt x="20025" y="67591"/>
                  <a:pt x="24157" y="67591"/>
                </a:cubicBezTo>
                <a:lnTo>
                  <a:pt x="33375" y="67591"/>
                </a:lnTo>
                <a:lnTo>
                  <a:pt x="69611" y="67591"/>
                </a:lnTo>
                <a:lnTo>
                  <a:pt x="82325" y="67591"/>
                </a:lnTo>
                <a:cubicBezTo>
                  <a:pt x="86457" y="67591"/>
                  <a:pt x="89636" y="64050"/>
                  <a:pt x="89636" y="59866"/>
                </a:cubicBezTo>
                <a:lnTo>
                  <a:pt x="89636" y="23174"/>
                </a:lnTo>
                <a:cubicBezTo>
                  <a:pt x="89636" y="18990"/>
                  <a:pt x="86457" y="15450"/>
                  <a:pt x="82325" y="15450"/>
                </a:cubicBezTo>
                <a:lnTo>
                  <a:pt x="69611" y="15450"/>
                </a:lnTo>
                <a:lnTo>
                  <a:pt x="33375" y="15450"/>
                </a:lnTo>
                <a:close/>
                <a:moveTo>
                  <a:pt x="-4565121"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3" name="Freeform 1973"/>
          <p:cNvSpPr/>
          <p:nvPr/>
        </p:nvSpPr>
        <p:spPr>
          <a:xfrm>
            <a:off x="11138476" y="407355"/>
            <a:ext cx="109072" cy="81430"/>
          </a:xfrm>
          <a:custGeom>
            <a:avLst/>
            <a:gdLst/>
            <a:ahLst/>
            <a:cxnLst/>
            <a:rect l="0" t="0" r="0" b="0"/>
            <a:pathLst>
              <a:path w="109072" h="81430">
                <a:moveTo>
                  <a:pt x="37979" y="67591"/>
                </a:moveTo>
                <a:lnTo>
                  <a:pt x="55509" y="67591"/>
                </a:lnTo>
                <a:lnTo>
                  <a:pt x="84400" y="67591"/>
                </a:lnTo>
                <a:cubicBezTo>
                  <a:pt x="88620" y="67591"/>
                  <a:pt x="91867" y="64050"/>
                  <a:pt x="91867" y="59866"/>
                </a:cubicBezTo>
                <a:lnTo>
                  <a:pt x="91867" y="56004"/>
                </a:lnTo>
                <a:cubicBezTo>
                  <a:pt x="91867" y="51819"/>
                  <a:pt x="88620" y="48280"/>
                  <a:pt x="84400" y="48280"/>
                </a:cubicBezTo>
                <a:lnTo>
                  <a:pt x="42849" y="48280"/>
                </a:lnTo>
                <a:lnTo>
                  <a:pt x="42849" y="32509"/>
                </a:lnTo>
                <a:lnTo>
                  <a:pt x="94464" y="32509"/>
                </a:lnTo>
                <a:cubicBezTo>
                  <a:pt x="102254" y="32509"/>
                  <a:pt x="109072" y="39268"/>
                  <a:pt x="109072" y="47313"/>
                </a:cubicBezTo>
                <a:lnTo>
                  <a:pt x="109072" y="68234"/>
                </a:lnTo>
                <a:cubicBezTo>
                  <a:pt x="109072" y="74028"/>
                  <a:pt x="105500" y="79177"/>
                  <a:pt x="100307" y="81430"/>
                </a:cubicBezTo>
                <a:lnTo>
                  <a:pt x="8439" y="81430"/>
                </a:lnTo>
                <a:cubicBezTo>
                  <a:pt x="3247" y="79177"/>
                  <a:pt x="0" y="74028"/>
                  <a:pt x="0" y="68234"/>
                </a:cubicBezTo>
                <a:lnTo>
                  <a:pt x="0" y="14484"/>
                </a:lnTo>
                <a:cubicBezTo>
                  <a:pt x="0" y="6438"/>
                  <a:pt x="6492" y="0"/>
                  <a:pt x="14282" y="0"/>
                </a:cubicBezTo>
                <a:lnTo>
                  <a:pt x="108746" y="0"/>
                </a:lnTo>
                <a:lnTo>
                  <a:pt x="108746" y="15450"/>
                </a:lnTo>
                <a:lnTo>
                  <a:pt x="24346" y="15450"/>
                </a:lnTo>
                <a:cubicBezTo>
                  <a:pt x="20126" y="15450"/>
                  <a:pt x="16880" y="18990"/>
                  <a:pt x="16880" y="23174"/>
                </a:cubicBezTo>
                <a:lnTo>
                  <a:pt x="16880" y="59866"/>
                </a:lnTo>
                <a:cubicBezTo>
                  <a:pt x="16880" y="64050"/>
                  <a:pt x="20126" y="67591"/>
                  <a:pt x="24346" y="67591"/>
                </a:cubicBezTo>
                <a:lnTo>
                  <a:pt x="37979" y="67591"/>
                </a:lnTo>
                <a:close/>
                <a:moveTo>
                  <a:pt x="-4755422" y="6450645"/>
                </a:moveTo>
              </a:path>
            </a:pathLst>
          </a:custGeom>
          <a:solidFill>
            <a:srgbClr val="00215D">
              <a:alpha val="100000"/>
            </a:srgbClr>
          </a:solidFill>
          <a:ln w="201168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7" name="Rectangle 1977"/>
          <p:cNvSpPr/>
          <p:nvPr/>
        </p:nvSpPr>
        <p:spPr>
          <a:xfrm>
            <a:off x="3153814" y="3830274"/>
            <a:ext cx="5884367" cy="1846659"/>
          </a:xfrm>
          <a:prstGeom prst="rect">
            <a:avLst/>
          </a:prstGeom>
        </p:spPr>
        <p:txBody>
          <a:bodyPr wrap="none" lIns="0" tIns="0" rIns="0" bIns="0">
            <a:spAutoFit/>
          </a:bodyPr>
          <a:lstStyle/>
          <a:p>
            <a:pPr marL="551624" algn="ctr"/>
            <a:r>
              <a:rPr lang="en-US"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Shipping Guidelines</a:t>
            </a:r>
          </a:p>
          <a:p>
            <a:pPr marL="551624" algn="ctr"/>
            <a:endParaRPr lang="en-US" sz="2000" dirty="0">
              <a:solidFill>
                <a:schemeClr val="bg1"/>
              </a:solidFill>
              <a:latin typeface="Arial"/>
              <a:cs typeface="Arial"/>
            </a:endParaRPr>
          </a:p>
          <a:p>
            <a:pPr marL="551624" algn="ctr"/>
            <a:r>
              <a:rPr lang="en-US" sz="1600" spc="4" dirty="0">
                <a:solidFill>
                  <a:schemeClr val="bg1"/>
                </a:solidFill>
                <a:latin typeface="Arial"/>
                <a:cs typeface="Arial"/>
              </a:rPr>
              <a:t>Dubai International Convention Center &amp; Exhibition Center</a:t>
            </a:r>
          </a:p>
          <a:p>
            <a:pPr marL="551624" algn="ctr"/>
            <a:r>
              <a:rPr lang="en-US" sz="1600" b="0" i="0" spc="4" baseline="0" dirty="0">
                <a:solidFill>
                  <a:schemeClr val="bg1"/>
                </a:solidFill>
                <a:latin typeface="Arial"/>
                <a:cs typeface="Arial"/>
              </a:rPr>
              <a:t>DWTC, Dubai, United Arab Emirates</a:t>
            </a:r>
          </a:p>
          <a:p>
            <a:pPr marL="551624" algn="ctr"/>
            <a:endParaRPr lang="en-US" sz="1600" spc="4" dirty="0">
              <a:solidFill>
                <a:schemeClr val="bg1"/>
              </a:solidFill>
              <a:latin typeface="Arial"/>
              <a:cs typeface="Arial"/>
            </a:endParaRPr>
          </a:p>
          <a:p>
            <a:pPr marL="551624" algn="ctr"/>
            <a:endParaRPr lang="en-US" sz="1600" b="0" i="0" spc="4" baseline="0" dirty="0">
              <a:solidFill>
                <a:schemeClr val="bg1"/>
              </a:solidFill>
              <a:latin typeface="Arial"/>
              <a:cs typeface="Arial"/>
            </a:endParaRPr>
          </a:p>
          <a:p>
            <a:pPr algn="ctr">
              <a:buClr>
                <a:schemeClr val="accent1"/>
              </a:buClr>
            </a:pPr>
            <a:r>
              <a:rPr lang="de-DE"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by: INDEX Conferences &amp; Exhibitions Organization LLC</a:t>
            </a:r>
            <a:endParaRPr lang="de-DE" sz="16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C1E4406-3173-FEC7-4E06-B0E25DD5E690}"/>
              </a:ext>
            </a:extLst>
          </p:cNvPr>
          <p:cNvSpPr txBox="1"/>
          <p:nvPr/>
        </p:nvSpPr>
        <p:spPr>
          <a:xfrm>
            <a:off x="1209753" y="2721114"/>
            <a:ext cx="9772488"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lang="en-US"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DUBAI INTERNATIONAL HUMANITARIAN AID &amp; DEVELOPMENT </a:t>
            </a:r>
            <a:r>
              <a:rPr kumimoji="0" lang="en-US"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(DIHAD) 2026</a:t>
            </a:r>
          </a:p>
          <a:p>
            <a:pPr marL="0" marR="0" lvl="0" indent="0" algn="ctr" defTabSz="914400" rtl="0" eaLnBrk="1" fontAlgn="auto" latinLnBrk="0" hangingPunct="1">
              <a:lnSpc>
                <a:spcPct val="100000"/>
              </a:lnSpc>
              <a:spcBef>
                <a:spcPts val="0"/>
              </a:spcBef>
              <a:spcAft>
                <a:spcPts val="0"/>
              </a:spcAft>
              <a:buClr>
                <a:srgbClr val="167D86"/>
              </a:buClr>
              <a:buSzTx/>
              <a:buFontTx/>
              <a:buNone/>
              <a:tabLst/>
              <a:defRPr/>
            </a:pPr>
            <a:r>
              <a:rPr lang="de-DE" sz="2000" b="1">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August 24 - 26,</a:t>
            </a:r>
            <a:r>
              <a:rPr kumimoji="0" lang="de-DE" sz="2000" b="1" i="0" u="none" strike="noStrike" kern="1200" cap="none" spc="0" normalizeH="0" baseline="0" noProof="0" dirty="0">
                <a:ln>
                  <a:noFill/>
                </a:ln>
                <a:solidFill>
                  <a:srgbClr val="002060"/>
                </a:solidFill>
                <a:effectLst>
                  <a:outerShdw blurRad="38100" dist="38100" dir="2700000" algn="tl">
                    <a:srgbClr val="000000">
                      <a:alpha val="43137"/>
                    </a:srgbClr>
                  </a:outerShdw>
                </a:effectLst>
                <a:uLnTx/>
                <a:uFillTx/>
                <a:latin typeface="Arial" panose="020B0604020202020204" pitchFamily="34" charset="0"/>
                <a:cs typeface="Arial" panose="020B0604020202020204" pitchFamily="34" charset="0"/>
              </a:rPr>
              <a:t> 2026</a:t>
            </a:r>
          </a:p>
        </p:txBody>
      </p:sp>
      <p:sp>
        <p:nvSpPr>
          <p:cNvPr id="5" name="TextBox 4">
            <a:extLst>
              <a:ext uri="{FF2B5EF4-FFF2-40B4-BE49-F238E27FC236}">
                <a16:creationId xmlns:a16="http://schemas.microsoft.com/office/drawing/2014/main" id="{5A0FBDBB-63AC-753A-ADC9-A257487017E5}"/>
              </a:ext>
            </a:extLst>
          </p:cNvPr>
          <p:cNvSpPr txBox="1"/>
          <p:nvPr/>
        </p:nvSpPr>
        <p:spPr>
          <a:xfrm>
            <a:off x="-873761" y="6564868"/>
            <a:ext cx="4592321" cy="215444"/>
          </a:xfrm>
          <a:prstGeom prst="rect">
            <a:avLst/>
          </a:prstGeom>
          <a:noFill/>
        </p:spPr>
        <p:txBody>
          <a:bodyPr wrap="square" rtlCol="0">
            <a:spAutoFit/>
          </a:bodyPr>
          <a:lstStyle/>
          <a:p>
            <a:pPr marL="551624" algn="ctr"/>
            <a:r>
              <a:rPr lang="en-US" sz="800" spc="4" dirty="0">
                <a:solidFill>
                  <a:schemeClr val="bg1"/>
                </a:solidFill>
                <a:latin typeface="Arial"/>
                <a:cs typeface="Arial"/>
              </a:rPr>
              <a:t>Rhenus Logistics Gulf DWC LLC  I  Fairs / Events &amp; Special Logistics</a:t>
            </a:r>
          </a:p>
        </p:txBody>
      </p:sp>
      <p:pic>
        <p:nvPicPr>
          <p:cNvPr id="6" name="Picture 5" descr="A blue and white logo&#10;&#10;AI-generated content may be incorrect.">
            <a:extLst>
              <a:ext uri="{FF2B5EF4-FFF2-40B4-BE49-F238E27FC236}">
                <a16:creationId xmlns:a16="http://schemas.microsoft.com/office/drawing/2014/main" id="{E08A349C-69D6-7ADB-85B2-D03CBAAE4E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2303" y="1039443"/>
            <a:ext cx="3247393" cy="162369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41407-EB4F-BBDE-2A2C-212E0FD3ED2F}"/>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CDABAB0E-4509-19D4-953D-FD806AECDC88}"/>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33469DC-607A-ABBA-1F3F-147330C1A9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69DFE8F4-7172-AA72-B6B9-EE105BB13128}"/>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864BA17-3D7F-FF3C-ADDC-5F9AB3DD1933}"/>
              </a:ext>
            </a:extLst>
          </p:cNvPr>
          <p:cNvSpPr txBox="1"/>
          <p:nvPr/>
        </p:nvSpPr>
        <p:spPr>
          <a:xfrm>
            <a:off x="3555997" y="1078653"/>
            <a:ext cx="8097524" cy="5170646"/>
          </a:xfrm>
          <a:prstGeom prst="rect">
            <a:avLst/>
          </a:prstGeom>
          <a:noFill/>
        </p:spPr>
        <p:txBody>
          <a:bodyPr wrap="square">
            <a:spAutoFit/>
          </a:bodyPr>
          <a:lstStyle/>
          <a:p>
            <a:pPr marL="342900" indent="106680" algn="just">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Consigning Instructions</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a:t>
            </a:r>
            <a:r>
              <a:rPr lang="en-GB" sz="1100" u="sng" dirty="0">
                <a:latin typeface="Arial" panose="020B0604020202020204" pitchFamily="34" charset="0"/>
                <a:ea typeface="Times New Roman" panose="02020603050405020304" pitchFamily="18" charset="0"/>
                <a:cs typeface="Arial" panose="020B0604020202020204" pitchFamily="34" charset="0"/>
              </a:rPr>
              <a:t>B/L</a:t>
            </a:r>
            <a:r>
              <a:rPr lang="en-GB" sz="1100" dirty="0">
                <a:latin typeface="Arial" panose="020B0604020202020204" pitchFamily="34" charset="0"/>
                <a:ea typeface="Times New Roman" panose="02020603050405020304" pitchFamily="18" charset="0"/>
                <a:cs typeface="Arial" panose="020B0604020202020204" pitchFamily="34" charset="0"/>
              </a:rPr>
              <a:t> must be consigned as follows: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Shipper: </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As per Invoice </a:t>
            </a:r>
          </a:p>
          <a:p>
            <a:pPr marL="342900" indent="106680" algn="just"/>
            <a:endParaRPr lang="en-GB" sz="1100" b="1" u="sng"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Consignee:</a:t>
            </a:r>
            <a:r>
              <a:rPr lang="en-GB" sz="1100" dirty="0">
                <a:latin typeface="Arial" panose="020B0604020202020204" pitchFamily="34" charset="0"/>
                <a:ea typeface="Times New Roman" panose="02020603050405020304" pitchFamily="18" charset="0"/>
                <a:cs typeface="Arial" panose="020B0604020202020204" pitchFamily="34" charset="0"/>
              </a:rPr>
              <a:t>			</a:t>
            </a:r>
          </a:p>
          <a:p>
            <a:pPr marL="342900" indent="106680" algn="just"/>
            <a:r>
              <a:rPr lang="en-US" sz="1100" dirty="0">
                <a:latin typeface="Arial" panose="020B0604020202020204" pitchFamily="34" charset="0"/>
                <a:ea typeface="Times New Roman" panose="02020603050405020304" pitchFamily="18" charset="0"/>
                <a:cs typeface="Arial" panose="020B0604020202020204" pitchFamily="34" charset="0"/>
              </a:rPr>
              <a:t>Rhenus Logistics Gulf LLC</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dirty="0">
                <a:latin typeface="Arial" panose="020B0604020202020204" pitchFamily="34" charset="0"/>
                <a:ea typeface="Times New Roman" panose="02020603050405020304" pitchFamily="18" charset="0"/>
                <a:cs typeface="Arial" panose="020B0604020202020204" pitchFamily="34" charset="0"/>
              </a:rPr>
              <a:t>c/o </a:t>
            </a:r>
            <a:r>
              <a:rPr lang="en-US" sz="1100" b="1" dirty="0">
                <a:latin typeface="Arial" panose="020B0604020202020204" pitchFamily="34" charset="0"/>
                <a:ea typeface="Times New Roman" panose="02020603050405020304" pitchFamily="18" charset="0"/>
                <a:cs typeface="Arial" panose="020B0604020202020204" pitchFamily="34" charset="0"/>
              </a:rPr>
              <a:t>DIHAD 2026</a:t>
            </a:r>
            <a:endParaRPr lang="de-DE" sz="1100" b="1"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P.O. Box </a:t>
            </a:r>
            <a:r>
              <a:rPr lang="en-US" sz="1100" dirty="0">
                <a:latin typeface="Arial" panose="020B0604020202020204" pitchFamily="34" charset="0"/>
                <a:ea typeface="Times New Roman" panose="02020603050405020304" pitchFamily="18" charset="0"/>
                <a:cs typeface="Arial" panose="020B0604020202020204" pitchFamily="34" charset="0"/>
              </a:rPr>
              <a:t>712255</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Dubai, United Arab Emirates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Contact: Mr. Anas Al Arid</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Tel: +971 4 </a:t>
            </a:r>
            <a:r>
              <a:rPr lang="en-US" sz="1100" dirty="0">
                <a:latin typeface="Arial" panose="020B0604020202020204" pitchFamily="34" charset="0"/>
                <a:ea typeface="Times New Roman" panose="02020603050405020304" pitchFamily="18" charset="0"/>
                <a:cs typeface="Arial" panose="020B0604020202020204" pitchFamily="34" charset="0"/>
              </a:rPr>
              <a:t>806 1300</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E-mail: anas.alarid@rhenus.com</a:t>
            </a:r>
          </a:p>
          <a:p>
            <a:pPr marL="342900" indent="106680" algn="just"/>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GB" sz="1100" b="1" u="sng" dirty="0">
                <a:latin typeface="Arial" panose="020B0604020202020204" pitchFamily="34" charset="0"/>
                <a:cs typeface="Arial" panose="020B0604020202020204" pitchFamily="34" charset="0"/>
              </a:rPr>
              <a:t>Notify Party:</a:t>
            </a:r>
            <a:r>
              <a:rPr lang="en-GB" sz="1100" dirty="0">
                <a:latin typeface="Arial" panose="020B0604020202020204" pitchFamily="34" charset="0"/>
                <a:cs typeface="Arial" panose="020B0604020202020204" pitchFamily="34" charset="0"/>
              </a:rPr>
              <a:t>			</a:t>
            </a:r>
          </a:p>
          <a:p>
            <a:pPr marL="342900" indent="106680" algn="just"/>
            <a:r>
              <a:rPr lang="en-GB" sz="1100" dirty="0">
                <a:latin typeface="Arial" panose="020B0604020202020204" pitchFamily="34" charset="0"/>
                <a:cs typeface="Arial" panose="020B0604020202020204" pitchFamily="34" charset="0"/>
              </a:rPr>
              <a:t>EXHIBITOR NAME</a:t>
            </a:r>
            <a:endParaRPr lang="de-DE" sz="1100" b="1"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HALL:        	STAND:</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US" sz="1100" dirty="0">
                <a:latin typeface="Arial" panose="020B0604020202020204" pitchFamily="34" charset="0"/>
                <a:cs typeface="Arial" panose="020B0604020202020204" pitchFamily="34" charset="0"/>
              </a:rPr>
              <a:t>Nature and quantity of goods: </a:t>
            </a:r>
            <a:r>
              <a:rPr lang="en-US" sz="1100" b="1" dirty="0">
                <a:latin typeface="Arial" panose="020B0604020202020204" pitchFamily="34" charset="0"/>
                <a:cs typeface="Arial" panose="020B0604020202020204" pitchFamily="34" charset="0"/>
              </a:rPr>
              <a:t>Exhibition Goods</a:t>
            </a:r>
          </a:p>
          <a:p>
            <a:pPr marL="342900" indent="106680" algn="just"/>
            <a:endParaRPr lang="en-US" sz="1100"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PLEASE ALSO MENTION THE FOLLOWING STATEMENT ON AWB:</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algn="ctr"/>
            <a:r>
              <a:rPr lang="en-GB" sz="1100" b="1" dirty="0">
                <a:latin typeface="Arial" panose="020B0604020202020204" pitchFamily="34" charset="0"/>
                <a:cs typeface="Arial" panose="020B0604020202020204" pitchFamily="34" charset="0"/>
              </a:rPr>
              <a:t> “In Transit to Dubai to the Exhibition Name for re-export at  the end of the Exhibition.”</a:t>
            </a:r>
            <a:endParaRPr lang="de-DE" sz="1100" b="1" dirty="0">
              <a:latin typeface="Arial" panose="020B0604020202020204" pitchFamily="34" charset="0"/>
              <a:cs typeface="Arial" panose="020B0604020202020204" pitchFamily="34" charset="0"/>
            </a:endParaRPr>
          </a:p>
          <a:p>
            <a:pPr marL="342900" indent="106680" algn="just"/>
            <a:endParaRPr lang="de-DE" sz="1100" b="1" dirty="0">
              <a:latin typeface="Arial" panose="020B0604020202020204" pitchFamily="34" charset="0"/>
              <a:cs typeface="Arial" panose="020B0604020202020204" pitchFamily="34" charset="0"/>
            </a:endParaRPr>
          </a:p>
          <a:p>
            <a:pPr marL="347472"/>
            <a:r>
              <a:rPr lang="en-US" sz="1100" dirty="0">
                <a:latin typeface="Arial" panose="020B0604020202020204" pitchFamily="34" charset="0"/>
                <a:cs typeface="Arial" panose="020B0604020202020204" pitchFamily="34" charset="0"/>
              </a:rPr>
              <a:t>Please ensure that the correct weight and pieces is mentioned on the BL. Any irregularities in weight or pieces between      the weight declared on the incoming documents and actual weight will result a delay in the customs clearance.</a:t>
            </a:r>
            <a:endParaRPr lang="de-DE" sz="1100" dirty="0">
              <a:latin typeface="Arial" panose="020B0604020202020204" pitchFamily="34" charset="0"/>
              <a:cs typeface="Arial" panose="020B0604020202020204" pitchFamily="34" charset="0"/>
            </a:endParaRPr>
          </a:p>
        </p:txBody>
      </p:sp>
      <p:pic>
        <p:nvPicPr>
          <p:cNvPr id="3" name="Grafik 8">
            <a:extLst>
              <a:ext uri="{FF2B5EF4-FFF2-40B4-BE49-F238E27FC236}">
                <a16:creationId xmlns:a16="http://schemas.microsoft.com/office/drawing/2014/main" id="{978944E7-43D9-1FC9-9BD2-DBFC0686B63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4046469" y="479015"/>
            <a:ext cx="550881" cy="510855"/>
          </a:xfrm>
          <a:prstGeom prst="rect">
            <a:avLst/>
          </a:prstGeom>
        </p:spPr>
      </p:pic>
      <p:sp>
        <p:nvSpPr>
          <p:cNvPr id="6" name="TextBox 5">
            <a:extLst>
              <a:ext uri="{FF2B5EF4-FFF2-40B4-BE49-F238E27FC236}">
                <a16:creationId xmlns:a16="http://schemas.microsoft.com/office/drawing/2014/main" id="{A74491FB-3510-C113-70D6-2DFFC8B31C25}"/>
              </a:ext>
            </a:extLst>
          </p:cNvPr>
          <p:cNvSpPr txBox="1"/>
          <p:nvPr/>
        </p:nvSpPr>
        <p:spPr>
          <a:xfrm>
            <a:off x="11856723" y="6506290"/>
            <a:ext cx="335277" cy="25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41476845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A6305-2767-0F42-444A-B85F5A0468B6}"/>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F9FCF28-D393-26E8-076B-24F850DE6885}"/>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21974CF-A5A1-C9F1-C663-F81A55AACC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ADADAD8E-FE69-40E1-9E99-E75C362BC0D1}"/>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F3B0ADE-9288-BA55-F140-5C35CB378656}"/>
              </a:ext>
            </a:extLst>
          </p:cNvPr>
          <p:cNvSpPr txBox="1"/>
          <p:nvPr/>
        </p:nvSpPr>
        <p:spPr>
          <a:xfrm>
            <a:off x="3756304" y="989870"/>
            <a:ext cx="8097524" cy="3985706"/>
          </a:xfrm>
          <a:prstGeom prst="rect">
            <a:avLst/>
          </a:prstGeom>
          <a:noFill/>
        </p:spPr>
        <p:txBody>
          <a:bodyPr wrap="square">
            <a:spAutoFit/>
          </a:bodyPr>
          <a:lstStyle/>
          <a:p>
            <a:pPr marL="459740">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Packing</a:t>
            </a:r>
          </a:p>
          <a:p>
            <a:pPr marL="459740">
              <a:spcAft>
                <a:spcPts val="0"/>
              </a:spcAft>
            </a:pP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In order to minimise the risk of damage and to re-use it after the exhibition, we strongly suggest the use of stable and water-resistant packing material.</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Boxes must be screwed (not nailed), because it is likely that they will be opened by Customs Authorities in Dubai.</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If locks are used, please send a full set of keys together with the original docs / shipment for the same purpose.</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59740">
              <a:spcAft>
                <a:spcPts val="0"/>
              </a:spcAft>
            </a:pPr>
            <a:endParaRPr lang="en-GB" sz="1100" b="1" i="1" u="sng" dirty="0">
              <a:latin typeface="Arial" panose="020B0604020202020204" pitchFamily="34" charset="0"/>
              <a:ea typeface="Times New Roman" panose="02020603050405020304" pitchFamily="18" charset="0"/>
              <a:cs typeface="Arial" panose="020B0604020202020204" pitchFamily="34" charset="0"/>
            </a:endParaRPr>
          </a:p>
          <a:p>
            <a:pPr marL="459740"/>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Marking:</a:t>
            </a:r>
          </a:p>
          <a:p>
            <a:pPr marL="459740"/>
            <a:endPar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459740"/>
            <a:r>
              <a:rPr lang="en-GB" sz="1100" dirty="0">
                <a:latin typeface="Arial" panose="020B0604020202020204" pitchFamily="34" charset="0"/>
                <a:ea typeface="Times New Roman" panose="02020603050405020304" pitchFamily="18" charset="0"/>
                <a:cs typeface="Arial" panose="020B0604020202020204" pitchFamily="34" charset="0"/>
              </a:rPr>
              <a:t>All packages shipped either by airfreight, sea freight, land freight or courier service, must be properly marked for identification on arrival, as per below:</a:t>
            </a:r>
          </a:p>
          <a:p>
            <a:pPr indent="449580">
              <a:spcAft>
                <a:spcPts val="0"/>
              </a:spcAft>
            </a:pPr>
            <a:endParaRPr lang="en-GB"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Name of exhibitor	__________________________________</a:t>
            </a:r>
            <a:endParaRPr lang="de-DE"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Stand &amp; Hall No.:	__________________________________</a:t>
            </a:r>
          </a:p>
          <a:p>
            <a:pPr indent="449580">
              <a:spcAft>
                <a:spcPts val="0"/>
              </a:spcAft>
            </a:pPr>
            <a:endParaRPr lang="de-DE" sz="1100"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Name of the Show	__________________________________</a:t>
            </a:r>
            <a:endParaRPr lang="de-DE" sz="1100" dirty="0">
              <a:latin typeface="Arial" panose="020B0604020202020204" pitchFamily="34" charset="0"/>
              <a:cs typeface="Arial" panose="020B0604020202020204" pitchFamily="34" charset="0"/>
            </a:endParaRPr>
          </a:p>
          <a:p>
            <a:pPr indent="449580"/>
            <a:r>
              <a:rPr lang="en-GB" sz="1100" dirty="0">
                <a:latin typeface="Arial" panose="020B0604020202020204" pitchFamily="34" charset="0"/>
                <a:cs typeface="Arial" panose="020B0604020202020204" pitchFamily="34" charset="0"/>
              </a:rPr>
              <a:t>Date of the Show	</a:t>
            </a:r>
            <a:r>
              <a:rPr lang="en-GB" sz="1100" u="sng" dirty="0">
                <a:latin typeface="Arial" panose="020B0604020202020204" pitchFamily="34" charset="0"/>
                <a:cs typeface="Arial" panose="020B0604020202020204" pitchFamily="34" charset="0"/>
              </a:rPr>
              <a:t>   </a:t>
            </a:r>
            <a:r>
              <a:rPr lang="en-GB" sz="1100" dirty="0">
                <a:latin typeface="Arial" panose="020B0604020202020204" pitchFamily="34" charset="0"/>
                <a:cs typeface="Arial" panose="020B0604020202020204" pitchFamily="34" charset="0"/>
              </a:rPr>
              <a:t>_______________________________</a:t>
            </a:r>
          </a:p>
          <a:p>
            <a:pPr indent="449580">
              <a:spcAft>
                <a:spcPts val="0"/>
              </a:spcAft>
            </a:pPr>
            <a:r>
              <a:rPr lang="en-GB" sz="1100" u="sng" dirty="0">
                <a:latin typeface="Arial" panose="020B0604020202020204" pitchFamily="34" charset="0"/>
                <a:cs typeface="Arial" panose="020B0604020202020204" pitchFamily="34" charset="0"/>
              </a:rPr>
              <a:t>                               </a:t>
            </a:r>
            <a:endParaRPr lang="de-DE" sz="1100" u="sng" dirty="0">
              <a:latin typeface="Arial" panose="020B0604020202020204" pitchFamily="34" charset="0"/>
              <a:cs typeface="Arial" panose="020B0604020202020204" pitchFamily="34" charset="0"/>
            </a:endParaRPr>
          </a:p>
          <a:p>
            <a:pPr indent="449580">
              <a:spcAft>
                <a:spcPts val="0"/>
              </a:spcAft>
            </a:pPr>
            <a:r>
              <a:rPr lang="en-GB" sz="1100" dirty="0">
                <a:latin typeface="Arial" panose="020B0604020202020204" pitchFamily="34" charset="0"/>
                <a:cs typeface="Arial" panose="020B0604020202020204" pitchFamily="34" charset="0"/>
              </a:rPr>
              <a:t>Dimensions	__________________________________</a:t>
            </a:r>
          </a:p>
          <a:p>
            <a:pPr indent="449580">
              <a:spcAft>
                <a:spcPts val="0"/>
              </a:spcAft>
            </a:pPr>
            <a:r>
              <a:rPr lang="en-GB" sz="1100" dirty="0">
                <a:latin typeface="Arial" panose="020B0604020202020204" pitchFamily="34" charset="0"/>
                <a:cs typeface="Arial" panose="020B0604020202020204" pitchFamily="34" charset="0"/>
              </a:rPr>
              <a:t>Case Number	__________________________________</a:t>
            </a:r>
          </a:p>
        </p:txBody>
      </p:sp>
      <p:pic>
        <p:nvPicPr>
          <p:cNvPr id="2" name="Grafik 8">
            <a:extLst>
              <a:ext uri="{FF2B5EF4-FFF2-40B4-BE49-F238E27FC236}">
                <a16:creationId xmlns:a16="http://schemas.microsoft.com/office/drawing/2014/main" id="{7839DD95-85E7-21DF-969A-1DE1BD76F68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3535410" y="955039"/>
            <a:ext cx="441789" cy="441789"/>
          </a:xfrm>
          <a:prstGeom prst="rect">
            <a:avLst/>
          </a:prstGeom>
        </p:spPr>
      </p:pic>
      <p:pic>
        <p:nvPicPr>
          <p:cNvPr id="5" name="Grafik 6">
            <a:extLst>
              <a:ext uri="{FF2B5EF4-FFF2-40B4-BE49-F238E27FC236}">
                <a16:creationId xmlns:a16="http://schemas.microsoft.com/office/drawing/2014/main" id="{D400EFFE-EBD2-07CA-FE46-E6F2CE3CD1B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3555997" y="2714450"/>
            <a:ext cx="421202" cy="421202"/>
          </a:xfrm>
          <a:prstGeom prst="rect">
            <a:avLst/>
          </a:prstGeom>
        </p:spPr>
      </p:pic>
      <p:sp>
        <p:nvSpPr>
          <p:cNvPr id="7" name="TextBox 6">
            <a:extLst>
              <a:ext uri="{FF2B5EF4-FFF2-40B4-BE49-F238E27FC236}">
                <a16:creationId xmlns:a16="http://schemas.microsoft.com/office/drawing/2014/main" id="{B93C6749-D868-1451-CBBB-8DF602A84140}"/>
              </a:ext>
            </a:extLst>
          </p:cNvPr>
          <p:cNvSpPr txBox="1"/>
          <p:nvPr/>
        </p:nvSpPr>
        <p:spPr>
          <a:xfrm>
            <a:off x="11717375" y="6465650"/>
            <a:ext cx="413664"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7517664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0B568B-837D-6E28-4F87-480A663FA789}"/>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990392F5-14E9-BFC6-B70B-55929970E3C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906CD234-8C8C-5011-71AB-08E2B5E4F3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E5FECE48-6FFF-30AA-7689-BB442A3719EF}"/>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C652D3B-4368-CFED-6235-3317C50E7436}"/>
              </a:ext>
            </a:extLst>
          </p:cNvPr>
          <p:cNvSpPr txBox="1"/>
          <p:nvPr/>
        </p:nvSpPr>
        <p:spPr>
          <a:xfrm>
            <a:off x="3383276" y="984060"/>
            <a:ext cx="8280403" cy="5740033"/>
          </a:xfrm>
          <a:prstGeom prst="rect">
            <a:avLst/>
          </a:prstGeom>
          <a:noFill/>
        </p:spPr>
        <p:txBody>
          <a:bodyPr wrap="square">
            <a:spAutoFit/>
          </a:bodyPr>
          <a:lstStyle/>
          <a:p>
            <a:pPr indent="449580">
              <a:spcAft>
                <a:spcPts val="0"/>
              </a:spcAft>
            </a:pPr>
            <a:r>
              <a:rPr lang="en-US"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Temporary Importation (Bonded Goods)</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685800">
              <a:spcAft>
                <a:spcPts val="0"/>
              </a:spcAft>
            </a:pPr>
            <a:r>
              <a:rPr lang="en-US"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b="1" dirty="0">
                <a:latin typeface="Arial" panose="020B0604020202020204" pitchFamily="34" charset="0"/>
                <a:ea typeface="Times New Roman" panose="02020603050405020304" pitchFamily="18" charset="0"/>
                <a:cs typeface="Arial" panose="020B0604020202020204" pitchFamily="34" charset="0"/>
              </a:rPr>
              <a:t>All shipments</a:t>
            </a:r>
            <a:r>
              <a:rPr lang="en-GB" sz="1100" dirty="0">
                <a:latin typeface="Arial" panose="020B0604020202020204" pitchFamily="34" charset="0"/>
                <a:ea typeface="Times New Roman" panose="02020603050405020304" pitchFamily="18" charset="0"/>
                <a:cs typeface="Arial" panose="020B0604020202020204" pitchFamily="34" charset="0"/>
              </a:rPr>
              <a:t> which will be imported into Dubai for exhibitions, must be imported at first on a temporary basis. Goods imported under this way of entry are not liable for Import Duties.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6858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The “Port and Customs Authorities” of Dubai levy a 5% Customs Duty on goods, which are sold/ consumed. Destroyed and re-exported at the end of the show based on the Cost, Insurance, Freight (C.I. F.) value of the goods or as assessed by Dubai Customs.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Customs Duty assessments are solely up to the discretion of UAE Customs.  UAE customs can re-evaluate the value declared on the invoices and the duty is calculated and outlaid as assessed by the UAE customs.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Customs duty (Part or Full Duty) applicable towards shipments being sent to Dubai will be bill to the respective freight agent or client as assessed by Dubai Customs. An Outlay fee of 3%  of the customs duty will be charged additionally toward this services.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The Federal Tax Authority Charges Import VAT on all goods imported in the UAE along VAT for all local services.</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Import VAT is computed based on 5% of the total CIF Value + 5% of the outlaid Customs Duty which will be refunded if the cargo will be re-exported. </a:t>
            </a:r>
          </a:p>
          <a:p>
            <a:pPr marL="4495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449580"/>
            <a:r>
              <a:rPr lang="en-US" sz="1100" i="1" dirty="0">
                <a:solidFill>
                  <a:srgbClr val="002060"/>
                </a:solidFill>
                <a:latin typeface="Arial" panose="020B0604020202020204" pitchFamily="34" charset="0"/>
                <a:ea typeface="Calibri" panose="020F0502020204030204" pitchFamily="34" charset="0"/>
                <a:cs typeface="Arial" panose="020B0604020202020204" pitchFamily="34" charset="0"/>
              </a:rPr>
              <a:t>For consumed / sold items with more than USD 2,700.00 (AED 10,000) total CIF value, MOFAIC Attestation of the permanent Commercial Invoice and Packing List is mandatory and will be charged at </a:t>
            </a:r>
            <a:r>
              <a:rPr lang="en-US" sz="1100" b="1" i="1" dirty="0">
                <a:solidFill>
                  <a:srgbClr val="002060"/>
                </a:solidFill>
                <a:latin typeface="Arial" panose="020B0604020202020204" pitchFamily="34" charset="0"/>
                <a:ea typeface="Calibri" panose="020F0502020204030204" pitchFamily="34" charset="0"/>
                <a:cs typeface="Arial" panose="020B0604020202020204" pitchFamily="34" charset="0"/>
              </a:rPr>
              <a:t>USD 150.00</a:t>
            </a:r>
            <a:r>
              <a:rPr lang="en-US" sz="1100" i="1" dirty="0">
                <a:solidFill>
                  <a:srgbClr val="002060"/>
                </a:solidFill>
                <a:latin typeface="Arial" panose="020B0604020202020204" pitchFamily="34" charset="0"/>
                <a:ea typeface="Calibri" panose="020F0502020204030204" pitchFamily="34" charset="0"/>
                <a:cs typeface="Arial" panose="020B0604020202020204" pitchFamily="34" charset="0"/>
              </a:rPr>
              <a:t> per shipment per permanent customs bill.</a:t>
            </a:r>
          </a:p>
          <a:p>
            <a:pPr marR="339090">
              <a:spcAft>
                <a:spcPts val="0"/>
              </a:spcAft>
            </a:pPr>
            <a:endParaRPr lang="en-GB" sz="1100" b="1" i="1" u="sng" dirty="0">
              <a:latin typeface="Arial" panose="020B0604020202020204" pitchFamily="34" charset="0"/>
              <a:ea typeface="Times New Roman" panose="02020603050405020304" pitchFamily="18" charset="0"/>
              <a:cs typeface="Arial" panose="020B0604020202020204" pitchFamily="34" charset="0"/>
            </a:endParaRPr>
          </a:p>
          <a:p>
            <a:pPr marR="339090" indent="449580">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Definitive / Permanent Importation</a:t>
            </a:r>
            <a:endParaRPr lang="de-DE" sz="110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685800" marR="339090">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449580" algn="just"/>
            <a:r>
              <a:rPr lang="en-GB" sz="1100" dirty="0">
                <a:latin typeface="Arial" panose="020B0604020202020204" pitchFamily="34" charset="0"/>
                <a:ea typeface="Times New Roman" panose="02020603050405020304" pitchFamily="18" charset="0"/>
                <a:cs typeface="Arial" panose="020B0604020202020204" pitchFamily="34" charset="0"/>
              </a:rPr>
              <a:t>Before the close of the show, Rhenus Logistics representatives will be on-site during the show to help exhibitors with the re-export, disposal or giveaways. In the event if the exhibitor would like to dispose/sell his goods during the exhibition, the permanent importation of these items can be process subject to approval from the Dubai Customs. However, Customs Duty will be applicable on these items. If in these case, Import VAT will be applicable along with the Import VAT Service fee of USD 45.00.</a:t>
            </a:r>
          </a:p>
          <a:p>
            <a:pPr marL="449580" algn="just">
              <a:spcAft>
                <a:spcPts val="0"/>
              </a:spcAft>
            </a:pPr>
            <a:endParaRPr lang="en-GB" sz="1100" dirty="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19F8D197-298E-485E-9933-85DB06A4F8DE}"/>
              </a:ext>
            </a:extLst>
          </p:cNvPr>
          <p:cNvSpPr txBox="1"/>
          <p:nvPr/>
        </p:nvSpPr>
        <p:spPr>
          <a:xfrm>
            <a:off x="11663679" y="6477872"/>
            <a:ext cx="335276"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203010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D1C1B-5082-53FC-6EDB-B66E9B5AF21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520682DD-8F0C-D282-49BA-B75C4FFD26C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A60FF482-3EA3-F43E-CDFE-D358965252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7540A4A0-A392-85A8-9EF1-6CD0EC695C49}"/>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1DAF152-10AB-1019-11DD-BF3001AE7EE9}"/>
              </a:ext>
            </a:extLst>
          </p:cNvPr>
          <p:cNvSpPr txBox="1"/>
          <p:nvPr/>
        </p:nvSpPr>
        <p:spPr>
          <a:xfrm>
            <a:off x="3799838" y="1318020"/>
            <a:ext cx="8097524" cy="1384995"/>
          </a:xfrm>
          <a:prstGeom prst="rect">
            <a:avLst/>
          </a:prstGeom>
          <a:noFill/>
        </p:spPr>
        <p:txBody>
          <a:bodyPr wrap="square">
            <a:spAutoFit/>
          </a:bodyPr>
          <a:lstStyle/>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The storage of empties will take place at the fairground freight yard. </a:t>
            </a:r>
          </a:p>
          <a:p>
            <a:pPr marL="449580">
              <a:spcAft>
                <a:spcPts val="0"/>
              </a:spcAft>
            </a:pPr>
            <a:endParaRPr lang="en-GB"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For most of the empties there is no covered area available. </a:t>
            </a:r>
          </a:p>
          <a:p>
            <a:pPr marL="449580">
              <a:spcAft>
                <a:spcPts val="0"/>
              </a:spcAft>
            </a:pPr>
            <a:endParaRPr lang="en-GB"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We cannot be held responsible for any damaged or stolen goods.</a:t>
            </a: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dirty="0">
                <a:latin typeface="Arial" panose="020B0604020202020204" pitchFamily="34" charset="0"/>
                <a:ea typeface="Times New Roman" panose="02020603050405020304" pitchFamily="18" charset="0"/>
                <a:cs typeface="Arial" panose="020B0604020202020204" pitchFamily="34" charset="0"/>
              </a:rPr>
              <a:t> </a:t>
            </a:r>
            <a:endParaRPr lang="de-DE" sz="1200" dirty="0">
              <a:latin typeface="Arial" panose="020B0604020202020204" pitchFamily="34" charset="0"/>
              <a:ea typeface="Times New Roman" panose="02020603050405020304" pitchFamily="18" charset="0"/>
              <a:cs typeface="Arial" panose="020B0604020202020204" pitchFamily="34" charset="0"/>
            </a:endParaRPr>
          </a:p>
          <a:p>
            <a:pPr marL="449580">
              <a:spcAft>
                <a:spcPts val="0"/>
              </a:spcAft>
            </a:pPr>
            <a:r>
              <a:rPr lang="en-GB" sz="1200" b="1" dirty="0">
                <a:solidFill>
                  <a:srgbClr val="002060"/>
                </a:solidFill>
                <a:latin typeface="Arial" panose="020B0604020202020204" pitchFamily="34" charset="0"/>
                <a:ea typeface="Times New Roman" panose="02020603050405020304" pitchFamily="18" charset="0"/>
                <a:cs typeface="Arial" panose="020B0604020202020204" pitchFamily="34" charset="0"/>
              </a:rPr>
              <a:t>Please see point Empty Storage at the tariff</a:t>
            </a:r>
            <a:endParaRPr lang="de-DE" sz="1200" dirty="0">
              <a:solidFill>
                <a:srgbClr val="002060"/>
              </a:solidFill>
              <a:latin typeface="Arial" panose="020B0604020202020204" pitchFamily="34" charset="0"/>
              <a:cs typeface="Arial" panose="020B0604020202020204" pitchFamily="34" charset="0"/>
            </a:endParaRPr>
          </a:p>
        </p:txBody>
      </p:sp>
      <p:pic>
        <p:nvPicPr>
          <p:cNvPr id="5" name="Grafik 8">
            <a:extLst>
              <a:ext uri="{FF2B5EF4-FFF2-40B4-BE49-F238E27FC236}">
                <a16:creationId xmlns:a16="http://schemas.microsoft.com/office/drawing/2014/main" id="{978ADE3B-BB1C-220B-301C-7CD0106F177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bwMode="gray">
          <a:xfrm>
            <a:off x="7081586" y="3428999"/>
            <a:ext cx="970554" cy="764291"/>
          </a:xfrm>
          <a:prstGeom prst="rect">
            <a:avLst/>
          </a:prstGeom>
        </p:spPr>
      </p:pic>
      <p:pic>
        <p:nvPicPr>
          <p:cNvPr id="6" name="Grafik 6">
            <a:extLst>
              <a:ext uri="{FF2B5EF4-FFF2-40B4-BE49-F238E27FC236}">
                <a16:creationId xmlns:a16="http://schemas.microsoft.com/office/drawing/2014/main" id="{AF5B755E-6A14-BA2D-D7E2-4685C6BCDB0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7227371" y="4842666"/>
            <a:ext cx="678985" cy="534686"/>
          </a:xfrm>
          <a:prstGeom prst="rect">
            <a:avLst/>
          </a:prstGeom>
        </p:spPr>
      </p:pic>
      <p:pic>
        <p:nvPicPr>
          <p:cNvPr id="7" name="Grafik 6">
            <a:extLst>
              <a:ext uri="{FF2B5EF4-FFF2-40B4-BE49-F238E27FC236}">
                <a16:creationId xmlns:a16="http://schemas.microsoft.com/office/drawing/2014/main" id="{178AD933-A051-2037-BE0C-929ED1BA63F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8548171" y="4842666"/>
            <a:ext cx="678985" cy="534686"/>
          </a:xfrm>
          <a:prstGeom prst="rect">
            <a:avLst/>
          </a:prstGeom>
        </p:spPr>
      </p:pic>
      <p:pic>
        <p:nvPicPr>
          <p:cNvPr id="8" name="Grafik 6">
            <a:extLst>
              <a:ext uri="{FF2B5EF4-FFF2-40B4-BE49-F238E27FC236}">
                <a16:creationId xmlns:a16="http://schemas.microsoft.com/office/drawing/2014/main" id="{8AF553AE-9F36-0225-BDEB-8276154BE18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p:blipFill>
        <p:spPr bwMode="gray">
          <a:xfrm>
            <a:off x="5756507" y="4842666"/>
            <a:ext cx="678985" cy="534686"/>
          </a:xfrm>
          <a:prstGeom prst="rect">
            <a:avLst/>
          </a:prstGeom>
        </p:spPr>
      </p:pic>
      <p:sp>
        <p:nvSpPr>
          <p:cNvPr id="10" name="TextBox 9">
            <a:extLst>
              <a:ext uri="{FF2B5EF4-FFF2-40B4-BE49-F238E27FC236}">
                <a16:creationId xmlns:a16="http://schemas.microsoft.com/office/drawing/2014/main" id="{21600F92-5736-A424-C0EA-2760141B224D}"/>
              </a:ext>
            </a:extLst>
          </p:cNvPr>
          <p:cNvSpPr txBox="1"/>
          <p:nvPr/>
        </p:nvSpPr>
        <p:spPr>
          <a:xfrm>
            <a:off x="11729723" y="642501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095757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B510F7-6206-52B9-FC07-1424BF09B36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39C3233B-0D52-8D07-63A9-5EE3C7E0F94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FFF35D35-3632-B1D8-3E98-418296443C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7B5F825-00F4-69EE-AEDA-0AC9C431708B}"/>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11B5C2E-5999-A434-1807-02145BA16192}"/>
              </a:ext>
            </a:extLst>
          </p:cNvPr>
          <p:cNvSpPr txBox="1"/>
          <p:nvPr/>
        </p:nvSpPr>
        <p:spPr>
          <a:xfrm>
            <a:off x="3545840" y="1661835"/>
            <a:ext cx="7762240" cy="2123658"/>
          </a:xfrm>
          <a:prstGeom prst="rect">
            <a:avLst/>
          </a:prstGeom>
          <a:noFill/>
        </p:spPr>
        <p:txBody>
          <a:bodyPr wrap="square">
            <a:spAutoFit/>
          </a:bodyPr>
          <a:lstStyle/>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strongly </a:t>
            </a: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recommended to check with your All Risk Insurer that you are fully covered for all the work we may undertake on your behalf and to advise them of our conditions. </a:t>
            </a:r>
          </a:p>
          <a:p>
            <a:pPr marL="449580" marR="0" lvl="0" indent="0" algn="just"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As our Tariff is computed based on shipment volume and weight and has no correlation with the Value of the exhibits, it follows that the cost of Insurance cover is not included in our charges. It is the responsibility of each exhibitor to arrange a Full Marine (Transport) Insurance covering transport of your goods from your domicile to the exhibition, and the return of the same back to your domicile at the end of the show, including the period your exhibits/ goods are handled by us. Please ensure that the Marine (Transport) Insurance is arranged for the exhibits/ goods sold locally during the exhibition.</a:t>
            </a:r>
          </a:p>
          <a:p>
            <a:pPr marL="449580" marR="0" lvl="0" indent="0" algn="just"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just"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will not accept any liability towards any loss or damage of your exhibits/ goods. </a:t>
            </a:r>
            <a:endParaRPr kumimoji="0" lang="de-DE"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pic>
        <p:nvPicPr>
          <p:cNvPr id="9" name="Grafik 6">
            <a:extLst>
              <a:ext uri="{FF2B5EF4-FFF2-40B4-BE49-F238E27FC236}">
                <a16:creationId xmlns:a16="http://schemas.microsoft.com/office/drawing/2014/main" id="{A289033F-E47E-DB3B-E4FB-5EDCE3E1BB1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4048888" y="989870"/>
            <a:ext cx="665352" cy="575621"/>
          </a:xfrm>
          <a:prstGeom prst="rect">
            <a:avLst/>
          </a:prstGeom>
        </p:spPr>
      </p:pic>
      <p:sp>
        <p:nvSpPr>
          <p:cNvPr id="11" name="TextBox 10">
            <a:extLst>
              <a:ext uri="{FF2B5EF4-FFF2-40B4-BE49-F238E27FC236}">
                <a16:creationId xmlns:a16="http://schemas.microsoft.com/office/drawing/2014/main" id="{B706089C-957B-7182-E368-87CF37FF6375}"/>
              </a:ext>
            </a:extLst>
          </p:cNvPr>
          <p:cNvSpPr txBox="1"/>
          <p:nvPr/>
        </p:nvSpPr>
        <p:spPr>
          <a:xfrm>
            <a:off x="11704320" y="6384370"/>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589685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7B07A-42BB-52B5-094F-75615FD74A3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A3CE0D8C-9BC4-8773-ADB6-E9D6F8E03AE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9EE5FF9-C83A-6CBA-F594-0605EC0CE2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B43ADB86-52D7-E1EB-95B2-F6A8972AAB31}"/>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7CC2EB4-CB70-BAA0-4E2D-75ACE796A454}"/>
              </a:ext>
            </a:extLst>
          </p:cNvPr>
          <p:cNvSpPr txBox="1"/>
          <p:nvPr/>
        </p:nvSpPr>
        <p:spPr>
          <a:xfrm>
            <a:off x="3847960" y="1097592"/>
            <a:ext cx="7734440" cy="483209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After the end of the exhibition, Rhenus Logistics can arrange for the return of your shipment to the origin or to any other place worldwide.</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details of our Rhenus Logistics Person In-charge will be provided during the fair.</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All cases / pallets / cartons must be clearly marked with our Rhenus Logistics return labels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New Regulations for Re-Export shipments: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SOLAS regulation about the containers’ verified gross mass (VGM) with effective date July 1, 2016</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Please note that for all export containers we will have to declare the weight to the shipping line / port and the container will be physically weighed at the port terminal at the time of gate in. If the declared weight does not match the actual weight, the container will not be allowed to be gated in until we amend the weight and resubmit to the port.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Accordingly, the weight on all the customs and port related documents will also have to match the actual weight of the container. If it does not, then again, we will have to bring back the container from the port to our warehouse, change all the customs docs and then resubmit the same.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weight determined by the Port authorities will be the final weight which will have to be declared on the Bill of Lading.</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Therefore, please ensure that the correct weight is mentioned on all documents. Any irregularities in weight between the weight declared on the incoming documents and actual weight will result in us forfeiting the customs duty deposit which we have placed with the customs.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If the weights do not match then there will be additional charges for bringing back from the port to the warehouse, detention, cancellation of the related docs and re-issuing of docs (if applicable).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92F86673-44D4-6673-7AF7-3635380DBE10}"/>
              </a:ext>
            </a:extLst>
          </p:cNvPr>
          <p:cNvSpPr txBox="1"/>
          <p:nvPr/>
        </p:nvSpPr>
        <p:spPr>
          <a:xfrm>
            <a:off x="11734800" y="641485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3787395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47222-3B6C-7D9E-3286-156CEA673908}"/>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22DCAEA1-9F73-2689-9DD8-47A17104DBD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1E61FA3-542B-85B1-73A5-462594FE4E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4D0BCC1-5353-80B2-9064-7C7DC45BF0D2}"/>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92DC6CD-47E1-B992-DD09-44B2CF71EF61}"/>
              </a:ext>
            </a:extLst>
          </p:cNvPr>
          <p:cNvSpPr txBox="1"/>
          <p:nvPr/>
        </p:nvSpPr>
        <p:spPr>
          <a:xfrm>
            <a:off x="3845555" y="1489305"/>
            <a:ext cx="7813046" cy="2820709"/>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The liability of the forwarding agent ends upon unloading of goods at the exhibitor’s stand. After the show, liability resumes only with the pickup of the packed goods from the booth, even if the exhibitor or their representative is not present. Deliveries are made from the first assembly day directly to the designated exhibition stands.</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For return transportation, the forwarding agent’s liability does not commence until collection from the stand, even if transport documents have already been deposited at the office of the fair and exhibition agent.</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The forwarding agent’s liability therefore ends with delivery of the goods at the booth and begins again only with the pickup of the packed goods from the booth.</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Unless all conditions outlined in these instructions are strictly observed, we cannot accept responsibility for late or non‑delivery of cargo to the exhibition. All services are provided under limited liability in accordance with Rhenus Logistics General Trading conditions.</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 </a:t>
            </a:r>
            <a:endParaRPr lang="en-US" sz="1100" b="1" dirty="0">
              <a:latin typeface="Arial" panose="020B0604020202020204" pitchFamily="34" charset="0"/>
              <a:ea typeface="Times New Roman" panose="02020603050405020304" pitchFamily="18" charset="0"/>
              <a:cs typeface="Arial" panose="020B0604020202020204" pitchFamily="34" charset="0"/>
            </a:endParaRPr>
          </a:p>
        </p:txBody>
      </p:sp>
      <p:sp>
        <p:nvSpPr>
          <p:cNvPr id="3" name="TextBox 2">
            <a:extLst>
              <a:ext uri="{FF2B5EF4-FFF2-40B4-BE49-F238E27FC236}">
                <a16:creationId xmlns:a16="http://schemas.microsoft.com/office/drawing/2014/main" id="{99111A9A-5D79-E458-E478-137CC19EE55B}"/>
              </a:ext>
            </a:extLst>
          </p:cNvPr>
          <p:cNvSpPr txBox="1"/>
          <p:nvPr/>
        </p:nvSpPr>
        <p:spPr>
          <a:xfrm>
            <a:off x="11658601" y="640469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568119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86F597-E44D-1497-5F8A-F0537079AB0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6C3D443-271C-F3CE-1E74-470ADE022AE9}"/>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69B181D3-0C30-6DC1-02C6-41B0A4A73C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C6052E10-E214-9894-E7F5-0D7113C7B873}"/>
              </a:ext>
            </a:extLst>
          </p:cNvPr>
          <p:cNvSpPr txBox="1"/>
          <p:nvPr/>
        </p:nvSpPr>
        <p:spPr>
          <a:xfrm>
            <a:off x="294638" y="989870"/>
            <a:ext cx="2794001" cy="4939814"/>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1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200" b="1"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1341B63-01BD-5D90-EB05-C2930E0DAB16}"/>
              </a:ext>
            </a:extLst>
          </p:cNvPr>
          <p:cNvSpPr txBox="1"/>
          <p:nvPr/>
        </p:nvSpPr>
        <p:spPr>
          <a:xfrm>
            <a:off x="11744960" y="648597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3" name="Picture 2" descr="Dubai World Trade Centre 3D floor plan">
            <a:extLst>
              <a:ext uri="{FF2B5EF4-FFF2-40B4-BE49-F238E27FC236}">
                <a16:creationId xmlns:a16="http://schemas.microsoft.com/office/drawing/2014/main" id="{1DC885DB-557D-D907-F293-25D3D057295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37545" y="1318020"/>
            <a:ext cx="5594831" cy="328253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8C73500-DA3F-FEC6-20FC-17F065A22BD4}"/>
              </a:ext>
            </a:extLst>
          </p:cNvPr>
          <p:cNvSpPr txBox="1"/>
          <p:nvPr/>
        </p:nvSpPr>
        <p:spPr>
          <a:xfrm>
            <a:off x="4886960" y="4878260"/>
            <a:ext cx="6096000" cy="132343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Ibrahim Al Khalil - </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Project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Ibrahim.Khalil@rhenus.com</a:t>
            </a:r>
            <a:r>
              <a:rPr kumimoji="0" lang="en-US" sz="1000" b="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+971 52 3531213</a:t>
            </a:r>
            <a:endParaRPr kumimoji="0" lang="en-US"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endPar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Edward Gillo – Head of Department</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Edward.Gillo@rhenus.com, </a:t>
            </a: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a:t>
            </a: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971 55 1007526</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kumimoji="0" lang="en-US" sz="10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Mr. Anas Al-Arid – Regional Manager</a:t>
            </a:r>
          </a:p>
          <a:p>
            <a:pPr marL="0" marR="0" lvl="0" indent="0" algn="ctr" defTabSz="914400" rtl="0" eaLnBrk="1" fontAlgn="auto" latinLnBrk="0" hangingPunct="1">
              <a:lnSpc>
                <a:spcPct val="100000"/>
              </a:lnSpc>
              <a:spcBef>
                <a:spcPts val="0"/>
              </a:spcBef>
              <a:spcAft>
                <a:spcPts val="0"/>
              </a:spcAft>
              <a:buClr>
                <a:srgbClr val="156082"/>
              </a:buClr>
              <a:buSzTx/>
              <a:buFontTx/>
              <a:buNone/>
              <a:tabLst/>
              <a:defRPr/>
            </a:pPr>
            <a:r>
              <a:rPr lang="en-US" sz="1000" dirty="0">
                <a:latin typeface="Arial" panose="020B0604020202020204" pitchFamily="34" charset="0"/>
                <a:cs typeface="Arial" panose="020B0604020202020204" pitchFamily="34" charset="0"/>
              </a:rPr>
              <a:t>Anas.Alarid@rhenus.com</a:t>
            </a:r>
            <a:endParaRPr lang="en-US" dirty="0"/>
          </a:p>
        </p:txBody>
      </p:sp>
    </p:spTree>
    <p:extLst>
      <p:ext uri="{BB962C8B-B14F-4D97-AF65-F5344CB8AC3E}">
        <p14:creationId xmlns:p14="http://schemas.microsoft.com/office/powerpoint/2010/main" val="2526043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9" name="Freeform 1979"/>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551624" marR="0" lvl="0" indent="0" algn="ctr" defTabSz="914400" rtl="0" eaLnBrk="1" fontAlgn="auto" latinLnBrk="0" hangingPunct="1">
              <a:lnSpc>
                <a:spcPct val="100000"/>
              </a:lnSpc>
              <a:spcBef>
                <a:spcPts val="0"/>
              </a:spcBef>
              <a:spcAft>
                <a:spcPts val="0"/>
              </a:spcAft>
              <a:buClrTx/>
              <a:buSzTx/>
              <a:buFontTx/>
              <a:buNone/>
              <a:tabLst/>
              <a:defRPr/>
            </a:pPr>
            <a:endParaRPr kumimoji="0" lang="en-US" sz="800" b="0" i="0" u="none" strike="noStrike" kern="1200" cap="none" spc="4" normalizeH="0" baseline="0" noProof="0" dirty="0">
              <a:ln>
                <a:noFill/>
              </a:ln>
              <a:solidFill>
                <a:prstClr val="white"/>
              </a:solidFill>
              <a:effectLst/>
              <a:uLnTx/>
              <a:uFillTx/>
              <a:latin typeface="Arial"/>
              <a:ea typeface="+mn-ea"/>
              <a:cs typeface="Arial"/>
            </a:endParaRPr>
          </a:p>
        </p:txBody>
      </p:sp>
      <p:pic>
        <p:nvPicPr>
          <p:cNvPr id="23" name="Picture 22" descr="A logo for a company&#10;&#10;AI-generated content may be incorrect.">
            <a:extLst>
              <a:ext uri="{FF2B5EF4-FFF2-40B4-BE49-F238E27FC236}">
                <a16:creationId xmlns:a16="http://schemas.microsoft.com/office/drawing/2014/main" id="{2F107F3E-EDD2-FA24-D0E6-5DE2108EC5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04F1542-6076-1A29-1089-BF7E8FD05767}"/>
              </a:ext>
            </a:extLst>
          </p:cNvPr>
          <p:cNvSpPr txBox="1"/>
          <p:nvPr/>
        </p:nvSpPr>
        <p:spPr>
          <a:xfrm>
            <a:off x="386078" y="828288"/>
            <a:ext cx="2794001" cy="5201424"/>
          </a:xfrm>
          <a:prstGeom prst="rect">
            <a:avLst/>
          </a:prstGeom>
          <a:noFill/>
        </p:spPr>
        <p:txBody>
          <a:bodyPr wrap="square">
            <a:spAutoFit/>
          </a:bodyPr>
          <a:lstStyle/>
          <a:p>
            <a:pPr algn="just">
              <a:spcBef>
                <a:spcPts val="600"/>
              </a:spcBef>
              <a:spcAft>
                <a:spcPts val="600"/>
              </a:spcAft>
            </a:pPr>
            <a:r>
              <a:rPr lang="en-US" sz="1200" b="1" u="sng" dirty="0">
                <a:solidFill>
                  <a:schemeClr val="bg1"/>
                </a:solidFill>
                <a:latin typeface="Arial" panose="020B0604020202020204" pitchFamily="34" charset="0"/>
                <a:cs typeface="Arial" panose="020B0604020202020204" pitchFamily="34" charset="0"/>
              </a:rPr>
              <a:t>Contact Details</a:t>
            </a:r>
          </a:p>
          <a:p>
            <a:pPr algn="just">
              <a:spcBef>
                <a:spcPts val="600"/>
              </a:spcBef>
              <a:spcAft>
                <a:spcPts val="600"/>
              </a:spcAft>
            </a:pPr>
            <a:r>
              <a:rPr lang="en-US" sz="1000" u="sng" dirty="0" err="1">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Seafreight</a:t>
            </a:r>
            <a:r>
              <a:rPr lang="en-US" sz="1000" u="sng" dirty="0">
                <a:solidFill>
                  <a:schemeClr val="bg1"/>
                </a:solidFill>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 Inbound </a:t>
            </a:r>
            <a:r>
              <a:rPr lang="en-US" sz="1000" u="sng" dirty="0">
                <a:solidFill>
                  <a:schemeClr val="bg1"/>
                </a:solidFill>
                <a:latin typeface="Arial" panose="020B0604020202020204" pitchFamily="34" charset="0"/>
                <a:cs typeface="Arial" panose="020B0604020202020204" pitchFamily="34" charset="0"/>
              </a:rPr>
              <a:t>/ Outbound</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Airfreight Inbound </a:t>
            </a:r>
            <a:r>
              <a:rPr lang="en-US" sz="1000" u="sng" dirty="0">
                <a:solidFill>
                  <a:schemeClr val="bg1"/>
                </a:solidFill>
                <a:latin typeface="Arial" panose="020B0604020202020204" pitchFamily="34" charset="0"/>
                <a:cs typeface="Arial" panose="020B0604020202020204" pitchFamily="34" charset="0"/>
              </a:rPr>
              <a:t>/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Land Freight Inbound / Outbound</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Courier Shipments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Late arrival surcharges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err="1">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Labour</a:t>
            </a: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 &amp; Equipment Hiring Charges</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National Media Approval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fines / duties &amp; VAT</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Empty Storage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Exclusion Notes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of Payment </a:t>
            </a:r>
          </a:p>
          <a:p>
            <a:pPr algn="just">
              <a:spcBef>
                <a:spcPts val="600"/>
              </a:spcBef>
              <a:spcAft>
                <a:spcPts val="600"/>
              </a:spcAft>
            </a:pPr>
            <a:r>
              <a:rPr lang="en-US" sz="1000" dirty="0">
                <a:solidFill>
                  <a:schemeClr val="bg1"/>
                </a:solidFill>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lang="en-US" sz="1000" dirty="0">
              <a:solidFill>
                <a:schemeClr val="bg1"/>
              </a:solidFill>
              <a:latin typeface="Arial" panose="020B0604020202020204" pitchFamily="34" charset="0"/>
              <a:cs typeface="Arial" panose="020B0604020202020204" pitchFamily="34" charset="0"/>
            </a:endParaRP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On-Site Handling</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Tariff Notes</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Freight Declaration</a:t>
            </a:r>
          </a:p>
          <a:p>
            <a:pPr algn="just">
              <a:spcBef>
                <a:spcPts val="600"/>
              </a:spcBef>
              <a:spcAft>
                <a:spcPts val="600"/>
              </a:spcAft>
            </a:pPr>
            <a:r>
              <a:rPr lang="en-US" sz="1000" u="sng" dirty="0">
                <a:solidFill>
                  <a:schemeClr val="bg1"/>
                </a:solidFill>
                <a:latin typeface="Arial" panose="020B0604020202020204" pitchFamily="34" charset="0"/>
                <a:cs typeface="Arial" panose="020B0604020202020204" pitchFamily="34" charset="0"/>
              </a:rPr>
              <a:t>Exclusions</a:t>
            </a:r>
            <a:endParaRPr lang="en-US" sz="1000" dirty="0">
              <a:solidFill>
                <a:schemeClr val="bg1"/>
              </a:solidFill>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B9CCD8EE-A0C0-6AF3-65A2-D58572CC184B}"/>
              </a:ext>
            </a:extLst>
          </p:cNvPr>
          <p:cNvSpPr txBox="1"/>
          <p:nvPr/>
        </p:nvSpPr>
        <p:spPr>
          <a:xfrm>
            <a:off x="5354319" y="1020600"/>
            <a:ext cx="3129280" cy="159530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en-US" sz="1400" b="0" i="0" u="none" strike="noStrike" kern="100" cap="none" spc="0" normalizeH="0" baseline="0" noProof="0" dirty="0">
              <a:ln>
                <a:noFill/>
              </a:ln>
              <a:solidFill>
                <a:srgbClr val="002060"/>
              </a:solidFill>
              <a:effectLst/>
              <a:uLnTx/>
              <a:uFillTx/>
              <a:latin typeface="Arial" panose="020B06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ts val="1439"/>
              </a:lnSpc>
              <a:spcBef>
                <a:spcPts val="0"/>
              </a:spcBef>
              <a:spcAft>
                <a:spcPts val="0"/>
              </a:spcAft>
              <a:buClrTx/>
              <a:buSzTx/>
              <a:buFontTx/>
              <a:buNone/>
              <a:tabLst/>
              <a:defRPr/>
            </a:pPr>
            <a:r>
              <a:rPr kumimoji="0" lang="de-DE" sz="1200" b="1" i="0" u="none" strike="noStrike" kern="1200" cap="none" spc="-49"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200" b="1" i="0" u="none" strike="noStrike" kern="1200" cap="none" spc="3"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i</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r</a:t>
            </a:r>
            <a:r>
              <a:rPr kumimoji="0" lang="de-DE" sz="1200" b="1" i="0" u="none" strike="noStrike" kern="1200" cap="none" spc="-8"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s/ Events </a:t>
            </a:r>
            <a:r>
              <a:rPr kumimoji="0" lang="de-DE" sz="12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&amp; Exhibition </a:t>
            </a:r>
            <a:endParaRPr kumimoji="0" lang="en-US" sz="12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Al </a:t>
            </a:r>
            <a:r>
              <a:rPr lang="en-US" sz="1200" kern="100" dirty="0" err="1">
                <a:solidFill>
                  <a:srgbClr val="000000"/>
                </a:solidFill>
                <a:latin typeface="Arial" panose="020B0604020202020204" pitchFamily="34" charset="0"/>
                <a:ea typeface="Times New Roman" panose="02020603050405020304" pitchFamily="18" charset="0"/>
                <a:cs typeface="Arial" panose="020B0604020202020204" pitchFamily="34" charset="0"/>
              </a:rPr>
              <a:t>Masaood</a:t>
            </a: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 Tower II,</a:t>
            </a: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7</a:t>
            </a:r>
            <a:r>
              <a:rPr lang="en-US" sz="1200" kern="100" baseline="30000" dirty="0">
                <a:solidFill>
                  <a:srgbClr val="000000"/>
                </a:solidFill>
                <a:latin typeface="Arial" panose="020B0604020202020204" pitchFamily="34" charset="0"/>
                <a:ea typeface="Times New Roman" panose="02020603050405020304" pitchFamily="18" charset="0"/>
                <a:cs typeface="Arial" panose="020B0604020202020204" pitchFamily="34" charset="0"/>
              </a:rPr>
              <a:t>th</a:t>
            </a: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 Floor, Room 705</a:t>
            </a:r>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Airport Road, Deira</a:t>
            </a:r>
          </a:p>
          <a:p>
            <a:pPr>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Dubai, United Arab Emirates</a:t>
            </a:r>
            <a:endParaRPr lang="en-US" sz="1200" dirty="0"/>
          </a:p>
          <a:p>
            <a:pPr lvl="0">
              <a:defRPr/>
            </a:pPr>
            <a:r>
              <a:rPr lang="en-US" sz="12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PO Box 171047</a:t>
            </a:r>
          </a:p>
          <a:p>
            <a:pPr lvl="0">
              <a:defRPr/>
            </a:pPr>
            <a:r>
              <a:rPr lang="en-US" sz="1200" kern="100" dirty="0">
                <a:solidFill>
                  <a:srgbClr val="000000"/>
                </a:solidFill>
                <a:latin typeface="Arial" panose="020B0604020202020204" pitchFamily="34" charset="0"/>
                <a:ea typeface="Aptos" panose="020B0004020202020204" pitchFamily="34" charset="0"/>
                <a:cs typeface="Arial" panose="020B0604020202020204" pitchFamily="34" charset="0"/>
              </a:rPr>
              <a:t>Tel. </a:t>
            </a:r>
            <a:r>
              <a:rPr lang="en-US" sz="1200" dirty="0">
                <a:solidFill>
                  <a:prstClr val="black"/>
                </a:solidFill>
                <a:latin typeface="Arial" panose="020B0604020202020204" pitchFamily="34" charset="0"/>
                <a:ea typeface="Calibri"/>
                <a:cs typeface="Arial" panose="020B0604020202020204" pitchFamily="34" charset="0"/>
              </a:rPr>
              <a:t>+971 (0) 4 806 1300 </a:t>
            </a:r>
            <a:endParaRPr lang="en-US" dirty="0"/>
          </a:p>
        </p:txBody>
      </p:sp>
      <p:sp>
        <p:nvSpPr>
          <p:cNvPr id="29" name="TextBox 28">
            <a:extLst>
              <a:ext uri="{FF2B5EF4-FFF2-40B4-BE49-F238E27FC236}">
                <a16:creationId xmlns:a16="http://schemas.microsoft.com/office/drawing/2014/main" id="{0D0D83F4-3FE0-660A-371A-9B2E6D4521B1}"/>
              </a:ext>
            </a:extLst>
          </p:cNvPr>
          <p:cNvSpPr txBox="1"/>
          <p:nvPr/>
        </p:nvSpPr>
        <p:spPr>
          <a:xfrm>
            <a:off x="5354319" y="2984397"/>
            <a:ext cx="6096000" cy="2092881"/>
          </a:xfrm>
          <a:prstGeom prst="rect">
            <a:avLst/>
          </a:prstGeom>
          <a:noFill/>
        </p:spPr>
        <p:txBody>
          <a:bodyPr wrap="square">
            <a:spAutoFit/>
          </a:bodyPr>
          <a:lstStyle/>
          <a:p>
            <a:pPr marL="0" marR="0" lvl="0" indent="0" algn="l" defTabSz="914400" rtl="0" eaLnBrk="1" fontAlgn="auto" latinLnBrk="0" hangingPunct="1">
              <a:lnSpc>
                <a:spcPts val="1261"/>
              </a:lnSpc>
              <a:spcBef>
                <a:spcPts val="0"/>
              </a:spcBef>
              <a:spcAft>
                <a:spcPts val="0"/>
              </a:spcAft>
              <a:buClrTx/>
              <a:buSzTx/>
              <a:buFontTx/>
              <a:buNone/>
              <a:tabLst/>
              <a:defRPr/>
            </a:pPr>
            <a:r>
              <a:rPr lang="de-DE" sz="1100" b="1" spc="1" dirty="0">
                <a:latin typeface="Arial" panose="020B0604020202020204" pitchFamily="34" charset="0"/>
                <a:ea typeface="Calibri"/>
                <a:cs typeface="Arial" panose="020B0604020202020204" pitchFamily="34" charset="0"/>
              </a:rPr>
              <a:t>Meilynn Lapuz – Sr. Operations Controller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de-DE" sz="1000" i="0" strike="noStrike" kern="1200" cap="none" spc="1" normalizeH="0" baseline="0" noProof="0" dirty="0">
                <a:ln>
                  <a:noFill/>
                </a:ln>
                <a:effectLst/>
                <a:uLnTx/>
                <a:uFillTx/>
                <a:latin typeface="Arial" panose="020B0604020202020204" pitchFamily="34" charset="0"/>
                <a:ea typeface="Calibri"/>
                <a:cs typeface="Arial" panose="020B0604020202020204" pitchFamily="34" charset="0"/>
              </a:rPr>
              <a:t>Email: Meilynn.Lapuz@rhenus.com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lvl="0">
              <a:lnSpc>
                <a:spcPts val="1261"/>
              </a:lnSpc>
              <a:defRPr/>
            </a:pPr>
            <a:r>
              <a:rPr lang="en-US" sz="1100" b="1" dirty="0">
                <a:latin typeface="Arial" panose="020B0604020202020204" pitchFamily="34" charset="0"/>
                <a:ea typeface="Calibri"/>
                <a:cs typeface="Arial" panose="020B0604020202020204" pitchFamily="34" charset="0"/>
              </a:rPr>
              <a:t>Edward Gillo – Exhibitions Manager</a:t>
            </a:r>
          </a:p>
          <a:p>
            <a:pPr lvl="0">
              <a:lnSpc>
                <a:spcPts val="1261"/>
              </a:lnSpc>
              <a:defRPr/>
            </a:pPr>
            <a:r>
              <a:rPr lang="en-US" sz="1000" dirty="0">
                <a:latin typeface="Arial" panose="020B0604020202020204" pitchFamily="34" charset="0"/>
                <a:ea typeface="Calibri"/>
                <a:cs typeface="Arial" panose="020B0604020202020204" pitchFamily="34" charset="0"/>
              </a:rPr>
              <a:t>Email: Edward.Gillo@rhenus.com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u="sng"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Onsite Contact Person:</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100" b="1" dirty="0">
                <a:latin typeface="Arial" panose="020B0604020202020204" pitchFamily="34" charset="0"/>
                <a:ea typeface="Calibri"/>
                <a:cs typeface="Arial" panose="020B0604020202020204" pitchFamily="34" charset="0"/>
              </a:rPr>
              <a:t>Ajay Rajan – Operations Manager</a:t>
            </a:r>
          </a:p>
          <a:p>
            <a:pPr marL="0" marR="0" lvl="0" indent="0" algn="l" defTabSz="914400" rtl="0" eaLnBrk="1" fontAlgn="auto" latinLnBrk="0" hangingPunct="1">
              <a:lnSpc>
                <a:spcPts val="1261"/>
              </a:lnSpc>
              <a:spcBef>
                <a:spcPts val="0"/>
              </a:spcBef>
              <a:spcAft>
                <a:spcPts val="0"/>
              </a:spcAft>
              <a:buClrTx/>
              <a:buSzTx/>
              <a:buFontTx/>
              <a:buNone/>
              <a:tabLst/>
              <a:defRPr/>
            </a:pPr>
            <a:r>
              <a:rPr lang="en-US" sz="1000" dirty="0">
                <a:latin typeface="Arial" panose="020B0604020202020204" pitchFamily="34" charset="0"/>
                <a:ea typeface="Calibri"/>
                <a:cs typeface="Arial" panose="020B0604020202020204" pitchFamily="34" charset="0"/>
              </a:rPr>
              <a:t>Email</a:t>
            </a:r>
            <a:r>
              <a:rPr lang="en-US" sz="1000">
                <a:latin typeface="Arial" panose="020B0604020202020204" pitchFamily="34" charset="0"/>
                <a:ea typeface="Calibri"/>
                <a:cs typeface="Arial" panose="020B0604020202020204" pitchFamily="34" charset="0"/>
              </a:rPr>
              <a:t>: Ajay.Rajan@</a:t>
            </a:r>
            <a:r>
              <a:rPr lang="en-US" sz="1000" dirty="0">
                <a:latin typeface="Arial" panose="020B0604020202020204" pitchFamily="34" charset="0"/>
                <a:ea typeface="Calibri"/>
                <a:cs typeface="Arial" panose="020B0604020202020204" pitchFamily="34" charset="0"/>
              </a:rPr>
              <a:t>rhenus.com</a:t>
            </a:r>
          </a:p>
          <a:p>
            <a:pPr marL="0" marR="0" lvl="0" indent="0" algn="l" defTabSz="914400" rtl="0" eaLnBrk="1" fontAlgn="auto" latinLnBrk="0" hangingPunct="1">
              <a:lnSpc>
                <a:spcPts val="1261"/>
              </a:lnSpc>
              <a:spcBef>
                <a:spcPts val="0"/>
              </a:spcBef>
              <a:spcAft>
                <a:spcPts val="0"/>
              </a:spcAft>
              <a:buClrTx/>
              <a:buSzTx/>
              <a:buFontTx/>
              <a:buNone/>
              <a:tabLst/>
              <a:defRPr/>
            </a:pPr>
            <a:endParaRPr lang="en-US" sz="1100" b="1" dirty="0">
              <a:latin typeface="Arial" panose="020B0604020202020204" pitchFamily="34" charset="0"/>
              <a:ea typeface="Calibri"/>
              <a:cs typeface="Arial" panose="020B0604020202020204" pitchFamily="34" charset="0"/>
            </a:endParaRP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100" b="1"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Ibrahim Khalil - </a:t>
            </a:r>
            <a:r>
              <a:rPr lang="en-US" sz="1100" b="1" dirty="0">
                <a:latin typeface="Arial" panose="020B0604020202020204" pitchFamily="34" charset="0"/>
                <a:ea typeface="Calibri"/>
                <a:cs typeface="Arial" panose="020B0604020202020204" pitchFamily="34" charset="0"/>
              </a:rPr>
              <a:t>Project Manager</a:t>
            </a:r>
          </a:p>
          <a:p>
            <a:pPr marL="0" marR="0" lvl="0" indent="0" algn="l" defTabSz="914400" rtl="0" eaLnBrk="1" fontAlgn="auto" latinLnBrk="0" hangingPunct="1">
              <a:lnSpc>
                <a:spcPts val="1261"/>
              </a:lnSpc>
              <a:spcBef>
                <a:spcPts val="0"/>
              </a:spcBef>
              <a:spcAft>
                <a:spcPts val="0"/>
              </a:spcAft>
              <a:buClrTx/>
              <a:buSzTx/>
              <a:buFontTx/>
              <a:buNone/>
              <a:tabLst/>
              <a:defRPr/>
            </a:pPr>
            <a:r>
              <a:rPr kumimoji="0" lang="en-US" sz="1000" i="0" strike="noStrike" kern="1200" cap="none" spc="0" normalizeH="0" baseline="0" noProof="0" dirty="0">
                <a:ln>
                  <a:noFill/>
                </a:ln>
                <a:effectLst/>
                <a:uLnTx/>
                <a:uFillTx/>
                <a:latin typeface="Arial" panose="020B0604020202020204" pitchFamily="34" charset="0"/>
                <a:ea typeface="Calibri"/>
                <a:cs typeface="Arial" panose="020B0604020202020204" pitchFamily="34" charset="0"/>
              </a:rPr>
              <a:t>Email: Ibrahim.khalil@rhenus.com</a:t>
            </a:r>
          </a:p>
        </p:txBody>
      </p:sp>
      <p:sp>
        <p:nvSpPr>
          <p:cNvPr id="31" name="TextBox 30">
            <a:extLst>
              <a:ext uri="{FF2B5EF4-FFF2-40B4-BE49-F238E27FC236}">
                <a16:creationId xmlns:a16="http://schemas.microsoft.com/office/drawing/2014/main" id="{AF0EAAEF-E697-B20F-9CC7-89ED0F55C3A2}"/>
              </a:ext>
            </a:extLst>
          </p:cNvPr>
          <p:cNvSpPr txBox="1"/>
          <p:nvPr/>
        </p:nvSpPr>
        <p:spPr>
          <a:xfrm>
            <a:off x="5354319" y="5445766"/>
            <a:ext cx="6096000" cy="59503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For Es</a:t>
            </a:r>
            <a:r>
              <a:rPr kumimoji="0" lang="de-DE" sz="1100" b="0" i="0" u="none" strike="noStrike" kern="1200" cap="none" spc="-7"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c</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a:t>
            </a:r>
            <a:r>
              <a:rPr kumimoji="0" lang="de-DE" sz="1100" b="0" i="0" u="none" strike="noStrike" kern="1200" cap="none" spc="5"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l</a:t>
            </a:r>
            <a:r>
              <a:rPr kumimoji="0" lang="de-DE" sz="1100" b="0"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ation:</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M</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n</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3"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s</a:t>
            </a:r>
            <a:r>
              <a:rPr kumimoji="0" lang="de-DE" sz="1100" b="1" i="0" u="none" strike="noStrike" kern="1200" cap="none" spc="-18"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 </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5"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l</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A</a:t>
            </a:r>
            <a:r>
              <a:rPr kumimoji="0" lang="de-DE" sz="1100" b="1" i="0" u="none" strike="noStrike" kern="1200" cap="none" spc="4"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r</a:t>
            </a:r>
            <a:r>
              <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Calibri"/>
                <a:cs typeface="Arial" panose="020B0604020202020204" pitchFamily="34" charset="0"/>
              </a:rPr>
              <a:t>id – Regional Manager / Exhibition &amp; Fairs</a:t>
            </a:r>
          </a:p>
          <a:p>
            <a:pPr marL="0" marR="0" lvl="0" indent="0" algn="l" defTabSz="914400" rtl="0" eaLnBrk="1" fontAlgn="auto" latinLnBrk="0" hangingPunct="1">
              <a:lnSpc>
                <a:spcPts val="1318"/>
              </a:lnSpc>
              <a:spcBef>
                <a:spcPts val="0"/>
              </a:spcBef>
              <a:spcAft>
                <a:spcPts val="0"/>
              </a:spcAft>
              <a:buClrTx/>
              <a:buSzTx/>
              <a:buFontTx/>
              <a:buNone/>
              <a:tabLst/>
              <a:defRPr/>
            </a:pP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Email: </a:t>
            </a:r>
            <a:r>
              <a:rPr lang="de-DE" sz="1100" dirty="0">
                <a:latin typeface="Arial" panose="020B0604020202020204" pitchFamily="34" charset="0"/>
                <a:ea typeface="Calibri"/>
                <a:cs typeface="Arial" panose="020B0604020202020204" pitchFamily="34" charset="0"/>
              </a:rPr>
              <a:t>Anas.Alarid@rhenus.com</a:t>
            </a:r>
            <a:r>
              <a:rPr kumimoji="0" lang="de-DE" sz="1100" b="1" i="0" u="none" strike="noStrike" kern="1200" cap="none" spc="0" normalizeH="0" baseline="0" noProof="0" dirty="0">
                <a:ln>
                  <a:noFill/>
                </a:ln>
                <a:solidFill>
                  <a:srgbClr val="000000"/>
                </a:solidFill>
                <a:effectLst/>
                <a:uLnTx/>
                <a:uFillTx/>
                <a:latin typeface="Arial" panose="020B0604020202020204" pitchFamily="34" charset="0"/>
                <a:ea typeface="Calibri"/>
                <a:cs typeface="Arial" panose="020B0604020202020204" pitchFamily="34" charset="0"/>
              </a:rPr>
              <a:t>	</a:t>
            </a:r>
          </a:p>
        </p:txBody>
      </p:sp>
      <p:sp>
        <p:nvSpPr>
          <p:cNvPr id="34" name="TextBox 33">
            <a:extLst>
              <a:ext uri="{FF2B5EF4-FFF2-40B4-BE49-F238E27FC236}">
                <a16:creationId xmlns:a16="http://schemas.microsoft.com/office/drawing/2014/main" id="{1455F998-07F6-4049-115C-B52EAE57E372}"/>
              </a:ext>
            </a:extLst>
          </p:cNvPr>
          <p:cNvSpPr txBox="1"/>
          <p:nvPr/>
        </p:nvSpPr>
        <p:spPr>
          <a:xfrm>
            <a:off x="11843056" y="6506676"/>
            <a:ext cx="222819"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pic>
        <p:nvPicPr>
          <p:cNvPr id="4" name="Grafik 12">
            <a:extLst>
              <a:ext uri="{FF2B5EF4-FFF2-40B4-BE49-F238E27FC236}">
                <a16:creationId xmlns:a16="http://schemas.microsoft.com/office/drawing/2014/main" id="{145DC345-6749-A7FF-3B0F-F40BD80D80D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2989113"/>
            <a:ext cx="372348" cy="372348"/>
          </a:xfrm>
          <a:prstGeom prst="rect">
            <a:avLst/>
          </a:prstGeom>
        </p:spPr>
      </p:pic>
      <p:pic>
        <p:nvPicPr>
          <p:cNvPr id="5" name="Grafik 12">
            <a:extLst>
              <a:ext uri="{FF2B5EF4-FFF2-40B4-BE49-F238E27FC236}">
                <a16:creationId xmlns:a16="http://schemas.microsoft.com/office/drawing/2014/main" id="{6C2F902D-CBC0-EAA9-58BF-3330A21845D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485423" y="5445766"/>
            <a:ext cx="545584" cy="545584"/>
          </a:xfrm>
          <a:prstGeom prst="rect">
            <a:avLst/>
          </a:prstGeom>
        </p:spPr>
      </p:pic>
      <p:pic>
        <p:nvPicPr>
          <p:cNvPr id="6" name="Grafik 12">
            <a:extLst>
              <a:ext uri="{FF2B5EF4-FFF2-40B4-BE49-F238E27FC236}">
                <a16:creationId xmlns:a16="http://schemas.microsoft.com/office/drawing/2014/main" id="{E525DAED-C980-9468-1E00-FEA7E2AD93A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3545841"/>
            <a:ext cx="372348" cy="372348"/>
          </a:xfrm>
          <a:prstGeom prst="rect">
            <a:avLst/>
          </a:prstGeom>
        </p:spPr>
      </p:pic>
      <p:pic>
        <p:nvPicPr>
          <p:cNvPr id="7" name="Grafik 12">
            <a:extLst>
              <a:ext uri="{FF2B5EF4-FFF2-40B4-BE49-F238E27FC236}">
                <a16:creationId xmlns:a16="http://schemas.microsoft.com/office/drawing/2014/main" id="{98D7AC99-9430-C236-F08F-70722B7924A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102569"/>
            <a:ext cx="372348" cy="372348"/>
          </a:xfrm>
          <a:prstGeom prst="rect">
            <a:avLst/>
          </a:prstGeom>
        </p:spPr>
      </p:pic>
      <p:pic>
        <p:nvPicPr>
          <p:cNvPr id="8" name="Grafik 12">
            <a:extLst>
              <a:ext uri="{FF2B5EF4-FFF2-40B4-BE49-F238E27FC236}">
                <a16:creationId xmlns:a16="http://schemas.microsoft.com/office/drawing/2014/main" id="{6B775865-B089-E628-2AAA-84837AE8D3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bwMode="gray">
          <a:xfrm>
            <a:off x="4572041" y="4659297"/>
            <a:ext cx="372348" cy="372348"/>
          </a:xfrm>
          <a:prstGeom prst="rect">
            <a:avLst/>
          </a:prstGeom>
        </p:spPr>
      </p:pic>
    </p:spTree>
    <p:extLst>
      <p:ext uri="{BB962C8B-B14F-4D97-AF65-F5344CB8AC3E}">
        <p14:creationId xmlns:p14="http://schemas.microsoft.com/office/powerpoint/2010/main" val="2316084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98506-D7F2-44B8-0C60-C754F121B6F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C6DA122-063D-74B4-DBE3-C9E994D3402A}"/>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8701CA99-7553-8640-2738-28A91933A5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2E99C9A4-0547-964E-2D66-576F719C0793}"/>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9C20517-12AF-32C7-9FC9-04681205824F}"/>
              </a:ext>
            </a:extLst>
          </p:cNvPr>
          <p:cNvSpPr txBox="1"/>
          <p:nvPr/>
        </p:nvSpPr>
        <p:spPr>
          <a:xfrm>
            <a:off x="6584777" y="1141789"/>
            <a:ext cx="3618300" cy="330859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SEA FREIGHT - FCL &amp; LCL</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Port of Discharge: Jebel Ali Port </a:t>
            </a:r>
            <a:r>
              <a:rPr kumimoji="0" lang="en-GB" sz="110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10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10 working days prior to Exhibition move-in date	</a:t>
            </a:r>
            <a:endParaRPr kumimoji="0" lang="de-DE" sz="1100" b="1" i="0" u="none" strike="noStrike" kern="1200" cap="none" spc="0" normalizeH="0" baseline="0" noProof="0" dirty="0">
              <a:ln>
                <a:noFill/>
              </a:ln>
              <a:solidFill>
                <a:srgbClr val="167D86"/>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tab pos="459740" algn="l"/>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AIR FREIGHT</a:t>
            </a:r>
          </a:p>
          <a:p>
            <a:pPr marL="0" marR="0" lvl="0" indent="0" algn="l" defTabSz="914400" rtl="0" eaLnBrk="1" fontAlgn="auto" latinLnBrk="0" hangingPunct="1">
              <a:lnSpc>
                <a:spcPct val="100000"/>
              </a:lnSpc>
              <a:spcBef>
                <a:spcPts val="0"/>
              </a:spcBef>
              <a:spcAft>
                <a:spcPts val="600"/>
              </a:spcAft>
              <a:buClrTx/>
              <a:buSzTx/>
              <a:buFontTx/>
              <a:buNone/>
              <a:tabLst>
                <a:tab pos="459740" algn="l"/>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Airport of discharge: Dubai &amp; DWC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8 working days prior to </a:t>
            </a: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Exhibition move-in date</a:t>
            </a:r>
            <a:endParaRPr kumimoji="0" lang="en-GB" sz="1100" b="0" i="0" u="none" strike="noStrike" kern="1200" cap="none" spc="0" normalizeH="0" baseline="0" noProof="0" dirty="0">
              <a:ln>
                <a:noFill/>
              </a:ln>
              <a:solidFill>
                <a:srgbClr val="FF000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110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1" i="0" u="sng"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LAND FREIGHT</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Port of discharge: SILAA Border, Abu Dhabi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6 working days prior to Exhibition move-in date	</a:t>
            </a:r>
            <a:endParaRPr kumimoji="0" lang="en-GB" sz="1100" b="1" i="0" u="none" strike="noStrike" kern="1200" cap="none" spc="0" normalizeH="0" baseline="0" noProof="0" dirty="0">
              <a:ln>
                <a:noFill/>
              </a:ln>
              <a:solidFill>
                <a:srgbClr val="167D86"/>
              </a:solidFill>
              <a:effectLst/>
              <a:uLnTx/>
              <a:uFillTx/>
              <a:latin typeface="Arial" panose="020B0604020202020204" pitchFamily="34" charset="0"/>
              <a:cs typeface="Arial" panose="020B0604020202020204" pitchFamily="34" charset="0"/>
            </a:endParaRPr>
          </a:p>
        </p:txBody>
      </p:sp>
      <p:pic>
        <p:nvPicPr>
          <p:cNvPr id="4" name="Grafik 11">
            <a:extLst>
              <a:ext uri="{FF2B5EF4-FFF2-40B4-BE49-F238E27FC236}">
                <a16:creationId xmlns:a16="http://schemas.microsoft.com/office/drawing/2014/main" id="{63FC54F2-76CA-9DD5-A4C8-8CCDC59EB22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4894771" y="1063337"/>
            <a:ext cx="800820" cy="800820"/>
          </a:xfrm>
          <a:prstGeom prst="rect">
            <a:avLst/>
          </a:prstGeom>
        </p:spPr>
      </p:pic>
      <p:pic>
        <p:nvPicPr>
          <p:cNvPr id="5" name="Grafik 12">
            <a:extLst>
              <a:ext uri="{FF2B5EF4-FFF2-40B4-BE49-F238E27FC236}">
                <a16:creationId xmlns:a16="http://schemas.microsoft.com/office/drawing/2014/main" id="{F0A709C7-E25F-396B-EB80-0EB9A7CADAA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bwMode="gray">
          <a:xfrm>
            <a:off x="4864278" y="2238509"/>
            <a:ext cx="786183" cy="786183"/>
          </a:xfrm>
          <a:prstGeom prst="rect">
            <a:avLst/>
          </a:prstGeom>
        </p:spPr>
      </p:pic>
      <p:grpSp>
        <p:nvGrpSpPr>
          <p:cNvPr id="6" name="Grafik 46">
            <a:extLst>
              <a:ext uri="{FF2B5EF4-FFF2-40B4-BE49-F238E27FC236}">
                <a16:creationId xmlns:a16="http://schemas.microsoft.com/office/drawing/2014/main" id="{72F54B0D-C8C3-458A-F7C6-CDAB1A02ED07}"/>
              </a:ext>
            </a:extLst>
          </p:cNvPr>
          <p:cNvGrpSpPr/>
          <p:nvPr/>
        </p:nvGrpSpPr>
        <p:grpSpPr bwMode="gray">
          <a:xfrm>
            <a:off x="5004565" y="3558458"/>
            <a:ext cx="800819" cy="549701"/>
            <a:chOff x="6346423" y="5472808"/>
            <a:chExt cx="651355" cy="376799"/>
          </a:xfrm>
          <a:solidFill>
            <a:sysClr val="windowText" lastClr="000000"/>
          </a:solidFill>
        </p:grpSpPr>
        <p:sp>
          <p:nvSpPr>
            <p:cNvPr id="7" name="Freihandform: Form 118">
              <a:extLst>
                <a:ext uri="{FF2B5EF4-FFF2-40B4-BE49-F238E27FC236}">
                  <a16:creationId xmlns:a16="http://schemas.microsoft.com/office/drawing/2014/main" id="{093A161F-B37C-DB71-B0D5-C706C9B42738}"/>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8" name="Freihandform: Form 119">
              <a:extLst>
                <a:ext uri="{FF2B5EF4-FFF2-40B4-BE49-F238E27FC236}">
                  <a16:creationId xmlns:a16="http://schemas.microsoft.com/office/drawing/2014/main" id="{5260FDE3-0CDD-458E-EE8E-7CAC075B6154}"/>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9" name="Freihandform: Form 120">
              <a:extLst>
                <a:ext uri="{FF2B5EF4-FFF2-40B4-BE49-F238E27FC236}">
                  <a16:creationId xmlns:a16="http://schemas.microsoft.com/office/drawing/2014/main" id="{EF073B07-FD92-CEEC-ECC4-A8657E7A2FED}"/>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0" name="Freihandform: Form 121">
              <a:extLst>
                <a:ext uri="{FF2B5EF4-FFF2-40B4-BE49-F238E27FC236}">
                  <a16:creationId xmlns:a16="http://schemas.microsoft.com/office/drawing/2014/main" id="{C799AB42-0298-DC6E-FE69-3709219E9178}"/>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Freihandform: Form 122">
              <a:extLst>
                <a:ext uri="{FF2B5EF4-FFF2-40B4-BE49-F238E27FC236}">
                  <a16:creationId xmlns:a16="http://schemas.microsoft.com/office/drawing/2014/main" id="{AE44E05C-B933-6D42-C779-E736502D7FC3}"/>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2" name="Freihandform: Form 123">
              <a:extLst>
                <a:ext uri="{FF2B5EF4-FFF2-40B4-BE49-F238E27FC236}">
                  <a16:creationId xmlns:a16="http://schemas.microsoft.com/office/drawing/2014/main" id="{960A122C-A07E-366F-70A4-E07043FA5CB8}"/>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3" name="Freihandform: Form 124">
              <a:extLst>
                <a:ext uri="{FF2B5EF4-FFF2-40B4-BE49-F238E27FC236}">
                  <a16:creationId xmlns:a16="http://schemas.microsoft.com/office/drawing/2014/main" id="{987D8ACD-241A-D97E-2434-32697FA13B05}"/>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4" name="Freihandform: Form 125">
              <a:extLst>
                <a:ext uri="{FF2B5EF4-FFF2-40B4-BE49-F238E27FC236}">
                  <a16:creationId xmlns:a16="http://schemas.microsoft.com/office/drawing/2014/main" id="{68C65D63-20A3-CEB3-A3E9-20E3199A4708}"/>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5" name="Freihandform: Form 126">
              <a:extLst>
                <a:ext uri="{FF2B5EF4-FFF2-40B4-BE49-F238E27FC236}">
                  <a16:creationId xmlns:a16="http://schemas.microsoft.com/office/drawing/2014/main" id="{0ED1F835-32E8-DAA9-5CA8-F448B7E77171}"/>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6" name="Freihandform: Form 127">
              <a:extLst>
                <a:ext uri="{FF2B5EF4-FFF2-40B4-BE49-F238E27FC236}">
                  <a16:creationId xmlns:a16="http://schemas.microsoft.com/office/drawing/2014/main" id="{4AFB1DE6-2183-212F-2298-38CA4D293F4F}"/>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7" name="Freihandform: Form 128">
              <a:extLst>
                <a:ext uri="{FF2B5EF4-FFF2-40B4-BE49-F238E27FC236}">
                  <a16:creationId xmlns:a16="http://schemas.microsoft.com/office/drawing/2014/main" id="{1295FFA5-65B9-0099-36F6-D2DA384419B3}"/>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8" name="Freihandform: Form 129">
              <a:extLst>
                <a:ext uri="{FF2B5EF4-FFF2-40B4-BE49-F238E27FC236}">
                  <a16:creationId xmlns:a16="http://schemas.microsoft.com/office/drawing/2014/main" id="{0C97BF2A-26EC-FB91-6174-024326940213}"/>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grpSp>
      <p:sp>
        <p:nvSpPr>
          <p:cNvPr id="20" name="TextBox 19">
            <a:extLst>
              <a:ext uri="{FF2B5EF4-FFF2-40B4-BE49-F238E27FC236}">
                <a16:creationId xmlns:a16="http://schemas.microsoft.com/office/drawing/2014/main" id="{13F75323-AAC0-3F7D-3B0E-9FF2508D92DE}"/>
              </a:ext>
            </a:extLst>
          </p:cNvPr>
          <p:cNvSpPr txBox="1"/>
          <p:nvPr/>
        </p:nvSpPr>
        <p:spPr>
          <a:xfrm>
            <a:off x="3783049" y="4855294"/>
            <a:ext cx="7869201" cy="154657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ATTENTION:</a:t>
            </a:r>
            <a:endParaRPr kumimoji="0" lang="de-DE" sz="105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FOR ALL SHIPMENTS STORAGE CHARGES</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 THE SEA PORT OR AIRPORT MIGHT OCCUR AND WILL BE DEBITED AS PER OUTLAY!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tab pos="45974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We strongly recommend shipping on a direct service to the UAE port to avoid delays.</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cannot be held responsible for the late or non-delivery of goods, including additional surcharges incurred for shipments that fail to comply with the above-mentioned arrival deadlines. Cargo arriving outside the above-mentioned time scale will be subject to a late arrival surcharge of 30% on the basic handling tariff.</a:t>
            </a:r>
            <a:endParaRPr kumimoji="0" lang="de-DE" sz="1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26" name="TextBox 25">
            <a:extLst>
              <a:ext uri="{FF2B5EF4-FFF2-40B4-BE49-F238E27FC236}">
                <a16:creationId xmlns:a16="http://schemas.microsoft.com/office/drawing/2014/main" id="{00D06086-4046-DBF6-A7BB-550BBFD2CD7E}"/>
              </a:ext>
            </a:extLst>
          </p:cNvPr>
          <p:cNvSpPr txBox="1"/>
          <p:nvPr/>
        </p:nvSpPr>
        <p:spPr>
          <a:xfrm>
            <a:off x="11816684" y="6516479"/>
            <a:ext cx="301744" cy="24692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759767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DB92A-06B8-9A85-96D6-191828F94C92}"/>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D3C2857-5763-2E04-37FA-6A3DA80213C7}"/>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858A60FD-B300-9816-5587-6753CA1E64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5359948-4FC0-5EAC-892A-1CA81DE74D55}"/>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pic>
        <p:nvPicPr>
          <p:cNvPr id="4" name="Grafik 11">
            <a:extLst>
              <a:ext uri="{FF2B5EF4-FFF2-40B4-BE49-F238E27FC236}">
                <a16:creationId xmlns:a16="http://schemas.microsoft.com/office/drawing/2014/main" id="{D7A99712-F418-0864-2FD9-3AA4A173EFE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3665839" y="1943512"/>
            <a:ext cx="472693" cy="472693"/>
          </a:xfrm>
          <a:prstGeom prst="rect">
            <a:avLst/>
          </a:prstGeom>
        </p:spPr>
      </p:pic>
      <p:pic>
        <p:nvPicPr>
          <p:cNvPr id="5" name="Grafik 12">
            <a:extLst>
              <a:ext uri="{FF2B5EF4-FFF2-40B4-BE49-F238E27FC236}">
                <a16:creationId xmlns:a16="http://schemas.microsoft.com/office/drawing/2014/main" id="{1C4F9459-189A-C81E-8E3C-E74497E8DABF}"/>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bwMode="gray">
          <a:xfrm>
            <a:off x="3714352" y="843470"/>
            <a:ext cx="474550" cy="474550"/>
          </a:xfrm>
          <a:prstGeom prst="rect">
            <a:avLst/>
          </a:prstGeom>
        </p:spPr>
      </p:pic>
      <p:grpSp>
        <p:nvGrpSpPr>
          <p:cNvPr id="6" name="Grafik 46">
            <a:extLst>
              <a:ext uri="{FF2B5EF4-FFF2-40B4-BE49-F238E27FC236}">
                <a16:creationId xmlns:a16="http://schemas.microsoft.com/office/drawing/2014/main" id="{94E6FD62-5399-086E-2395-AC3212AA452D}"/>
              </a:ext>
            </a:extLst>
          </p:cNvPr>
          <p:cNvGrpSpPr/>
          <p:nvPr/>
        </p:nvGrpSpPr>
        <p:grpSpPr bwMode="gray">
          <a:xfrm>
            <a:off x="3701716" y="3491405"/>
            <a:ext cx="499822" cy="336249"/>
            <a:chOff x="6346423" y="5472808"/>
            <a:chExt cx="651355" cy="376799"/>
          </a:xfrm>
          <a:solidFill>
            <a:sysClr val="windowText" lastClr="000000"/>
          </a:solidFill>
        </p:grpSpPr>
        <p:sp>
          <p:nvSpPr>
            <p:cNvPr id="7" name="Freihandform: Form 118">
              <a:extLst>
                <a:ext uri="{FF2B5EF4-FFF2-40B4-BE49-F238E27FC236}">
                  <a16:creationId xmlns:a16="http://schemas.microsoft.com/office/drawing/2014/main" id="{DFFE635F-DFB6-38AA-4955-359B53828B4A}"/>
                </a:ext>
              </a:extLst>
            </p:cNvPr>
            <p:cNvSpPr/>
            <p:nvPr/>
          </p:nvSpPr>
          <p:spPr bwMode="gray">
            <a:xfrm>
              <a:off x="6448539" y="5725998"/>
              <a:ext cx="123609" cy="123609"/>
            </a:xfrm>
            <a:custGeom>
              <a:avLst/>
              <a:gdLst>
                <a:gd name="connsiteX0" fmla="*/ 61805 w 123609"/>
                <a:gd name="connsiteY0" fmla="*/ 123610 h 123609"/>
                <a:gd name="connsiteX1" fmla="*/ 0 w 123609"/>
                <a:gd name="connsiteY1" fmla="*/ 61805 h 123609"/>
                <a:gd name="connsiteX2" fmla="*/ 61805 w 123609"/>
                <a:gd name="connsiteY2" fmla="*/ 0 h 123609"/>
                <a:gd name="connsiteX3" fmla="*/ 123610 w 123609"/>
                <a:gd name="connsiteY3" fmla="*/ 61805 h 123609"/>
                <a:gd name="connsiteX4" fmla="*/ 61805 w 123609"/>
                <a:gd name="connsiteY4" fmla="*/ 123610 h 123609"/>
                <a:gd name="connsiteX5" fmla="*/ 61805 w 123609"/>
                <a:gd name="connsiteY5" fmla="*/ 24010 h 123609"/>
                <a:gd name="connsiteX6" fmla="*/ 23995 w 123609"/>
                <a:gd name="connsiteY6" fmla="*/ 61810 h 123609"/>
                <a:gd name="connsiteX7" fmla="*/ 61795 w 123609"/>
                <a:gd name="connsiteY7" fmla="*/ 99619 h 123609"/>
                <a:gd name="connsiteX8" fmla="*/ 99605 w 123609"/>
                <a:gd name="connsiteY8" fmla="*/ 61819 h 123609"/>
                <a:gd name="connsiteX9" fmla="*/ 99605 w 123609"/>
                <a:gd name="connsiteY9" fmla="*/ 61807 h 123609"/>
                <a:gd name="connsiteX10" fmla="*/ 61805 w 123609"/>
                <a:gd name="connsiteY10"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3609" h="123609">
                  <a:moveTo>
                    <a:pt x="61805" y="123610"/>
                  </a:moveTo>
                  <a:cubicBezTo>
                    <a:pt x="27671" y="123610"/>
                    <a:pt x="0" y="95938"/>
                    <a:pt x="0" y="61805"/>
                  </a:cubicBezTo>
                  <a:cubicBezTo>
                    <a:pt x="0" y="27672"/>
                    <a:pt x="27671" y="0"/>
                    <a:pt x="61805" y="0"/>
                  </a:cubicBezTo>
                  <a:cubicBezTo>
                    <a:pt x="95939" y="0"/>
                    <a:pt x="123610" y="27672"/>
                    <a:pt x="123610" y="61805"/>
                  </a:cubicBezTo>
                  <a:cubicBezTo>
                    <a:pt x="123576" y="95926"/>
                    <a:pt x="95925" y="123576"/>
                    <a:pt x="61805" y="123610"/>
                  </a:cubicBezTo>
                  <a:close/>
                  <a:moveTo>
                    <a:pt x="61805" y="24010"/>
                  </a:moveTo>
                  <a:cubicBezTo>
                    <a:pt x="40926" y="24007"/>
                    <a:pt x="23998" y="40930"/>
                    <a:pt x="23995" y="61810"/>
                  </a:cubicBezTo>
                  <a:cubicBezTo>
                    <a:pt x="23993" y="82690"/>
                    <a:pt x="40916" y="99617"/>
                    <a:pt x="61795" y="99619"/>
                  </a:cubicBezTo>
                  <a:cubicBezTo>
                    <a:pt x="82674" y="99622"/>
                    <a:pt x="99602" y="82699"/>
                    <a:pt x="99605" y="61819"/>
                  </a:cubicBezTo>
                  <a:cubicBezTo>
                    <a:pt x="99605" y="61814"/>
                    <a:pt x="99605" y="61812"/>
                    <a:pt x="99605" y="61807"/>
                  </a:cubicBezTo>
                  <a:cubicBezTo>
                    <a:pt x="99581" y="40942"/>
                    <a:pt x="82671" y="24031"/>
                    <a:pt x="61805"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8" name="Freihandform: Form 119">
              <a:extLst>
                <a:ext uri="{FF2B5EF4-FFF2-40B4-BE49-F238E27FC236}">
                  <a16:creationId xmlns:a16="http://schemas.microsoft.com/office/drawing/2014/main" id="{E388D4B8-F50A-FFCB-3080-42AE7030AB1F}"/>
                </a:ext>
              </a:extLst>
            </p:cNvPr>
            <p:cNvSpPr/>
            <p:nvPr/>
          </p:nvSpPr>
          <p:spPr bwMode="gray">
            <a:xfrm>
              <a:off x="6486344"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9" name="Freihandform: Form 120">
              <a:extLst>
                <a:ext uri="{FF2B5EF4-FFF2-40B4-BE49-F238E27FC236}">
                  <a16:creationId xmlns:a16="http://schemas.microsoft.com/office/drawing/2014/main" id="{9D9DF909-BC37-6A47-B48E-5A2E4F6395FD}"/>
                </a:ext>
              </a:extLst>
            </p:cNvPr>
            <p:cNvSpPr/>
            <p:nvPr/>
          </p:nvSpPr>
          <p:spPr bwMode="gray">
            <a:xfrm>
              <a:off x="6802414" y="5725998"/>
              <a:ext cx="123609" cy="123609"/>
            </a:xfrm>
            <a:custGeom>
              <a:avLst/>
              <a:gdLst>
                <a:gd name="connsiteX0" fmla="*/ 61807 w 123609"/>
                <a:gd name="connsiteY0" fmla="*/ 123610 h 123609"/>
                <a:gd name="connsiteX1" fmla="*/ 0 w 123609"/>
                <a:gd name="connsiteY1" fmla="*/ 61807 h 123609"/>
                <a:gd name="connsiteX2" fmla="*/ 61802 w 123609"/>
                <a:gd name="connsiteY2" fmla="*/ 0 h 123609"/>
                <a:gd name="connsiteX3" fmla="*/ 123610 w 123609"/>
                <a:gd name="connsiteY3" fmla="*/ 61802 h 123609"/>
                <a:gd name="connsiteX4" fmla="*/ 123610 w 123609"/>
                <a:gd name="connsiteY4" fmla="*/ 61807 h 123609"/>
                <a:gd name="connsiteX5" fmla="*/ 61807 w 123609"/>
                <a:gd name="connsiteY5" fmla="*/ 123610 h 123609"/>
                <a:gd name="connsiteX6" fmla="*/ 61807 w 123609"/>
                <a:gd name="connsiteY6" fmla="*/ 24010 h 123609"/>
                <a:gd name="connsiteX7" fmla="*/ 24000 w 123609"/>
                <a:gd name="connsiteY7" fmla="*/ 61812 h 123609"/>
                <a:gd name="connsiteX8" fmla="*/ 61802 w 123609"/>
                <a:gd name="connsiteY8" fmla="*/ 99619 h 123609"/>
                <a:gd name="connsiteX9" fmla="*/ 99610 w 123609"/>
                <a:gd name="connsiteY9" fmla="*/ 61817 h 123609"/>
                <a:gd name="connsiteX10" fmla="*/ 99610 w 123609"/>
                <a:gd name="connsiteY10" fmla="*/ 61807 h 123609"/>
                <a:gd name="connsiteX11" fmla="*/ 61807 w 123609"/>
                <a:gd name="connsiteY11" fmla="*/ 24010 h 123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3609" h="123609">
                  <a:moveTo>
                    <a:pt x="61807" y="123610"/>
                  </a:moveTo>
                  <a:cubicBezTo>
                    <a:pt x="27674" y="123612"/>
                    <a:pt x="2" y="95940"/>
                    <a:pt x="0" y="61807"/>
                  </a:cubicBezTo>
                  <a:cubicBezTo>
                    <a:pt x="-2" y="27674"/>
                    <a:pt x="27670" y="2"/>
                    <a:pt x="61802" y="0"/>
                  </a:cubicBezTo>
                  <a:cubicBezTo>
                    <a:pt x="95935" y="-2"/>
                    <a:pt x="123607" y="27670"/>
                    <a:pt x="123610" y="61802"/>
                  </a:cubicBezTo>
                  <a:cubicBezTo>
                    <a:pt x="123610" y="61805"/>
                    <a:pt x="123610" y="61805"/>
                    <a:pt x="123610" y="61807"/>
                  </a:cubicBezTo>
                  <a:cubicBezTo>
                    <a:pt x="123574" y="95926"/>
                    <a:pt x="95926" y="123574"/>
                    <a:pt x="61807" y="123610"/>
                  </a:cubicBezTo>
                  <a:close/>
                  <a:moveTo>
                    <a:pt x="61807" y="24010"/>
                  </a:moveTo>
                  <a:cubicBezTo>
                    <a:pt x="40927" y="24007"/>
                    <a:pt x="24002" y="40932"/>
                    <a:pt x="24000" y="61812"/>
                  </a:cubicBezTo>
                  <a:cubicBezTo>
                    <a:pt x="23998" y="82692"/>
                    <a:pt x="40922" y="99617"/>
                    <a:pt x="61802" y="99619"/>
                  </a:cubicBezTo>
                  <a:cubicBezTo>
                    <a:pt x="82682" y="99622"/>
                    <a:pt x="99607" y="82697"/>
                    <a:pt x="99610" y="61817"/>
                  </a:cubicBezTo>
                  <a:cubicBezTo>
                    <a:pt x="99610" y="61814"/>
                    <a:pt x="99610" y="61810"/>
                    <a:pt x="99610" y="61807"/>
                  </a:cubicBezTo>
                  <a:cubicBezTo>
                    <a:pt x="99586" y="40939"/>
                    <a:pt x="82675" y="24031"/>
                    <a:pt x="61807" y="2401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0" name="Freihandform: Form 121">
              <a:extLst>
                <a:ext uri="{FF2B5EF4-FFF2-40B4-BE49-F238E27FC236}">
                  <a16:creationId xmlns:a16="http://schemas.microsoft.com/office/drawing/2014/main" id="{B53EA995-70B6-D1CD-A6B4-9E078694FBF8}"/>
                </a:ext>
              </a:extLst>
            </p:cNvPr>
            <p:cNvSpPr/>
            <p:nvPr/>
          </p:nvSpPr>
          <p:spPr bwMode="gray">
            <a:xfrm>
              <a:off x="6840221" y="5763805"/>
              <a:ext cx="48000" cy="48000"/>
            </a:xfrm>
            <a:custGeom>
              <a:avLst/>
              <a:gdLst>
                <a:gd name="connsiteX0" fmla="*/ 24000 w 48000"/>
                <a:gd name="connsiteY0" fmla="*/ 48000 h 48000"/>
                <a:gd name="connsiteX1" fmla="*/ 0 w 48000"/>
                <a:gd name="connsiteY1" fmla="*/ 24000 h 48000"/>
                <a:gd name="connsiteX2" fmla="*/ 24000 w 48000"/>
                <a:gd name="connsiteY2" fmla="*/ 0 h 48000"/>
                <a:gd name="connsiteX3" fmla="*/ 48000 w 48000"/>
                <a:gd name="connsiteY3" fmla="*/ 24000 h 48000"/>
                <a:gd name="connsiteX4" fmla="*/ 24000 w 48000"/>
                <a:gd name="connsiteY4" fmla="*/ 48000 h 48000"/>
                <a:gd name="connsiteX5" fmla="*/ 24000 w 48000"/>
                <a:gd name="connsiteY5" fmla="*/ 23976 h 48000"/>
                <a:gd name="connsiteX6" fmla="*/ 24012 w 48000"/>
                <a:gd name="connsiteY6" fmla="*/ 24000 h 48000"/>
                <a:gd name="connsiteX7" fmla="*/ 36000 w 48000"/>
                <a:gd name="connsiteY7" fmla="*/ 24000 h 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8000" h="48000">
                  <a:moveTo>
                    <a:pt x="24000" y="48000"/>
                  </a:moveTo>
                  <a:cubicBezTo>
                    <a:pt x="10745" y="48000"/>
                    <a:pt x="0" y="37255"/>
                    <a:pt x="0" y="24000"/>
                  </a:cubicBezTo>
                  <a:cubicBezTo>
                    <a:pt x="0" y="10745"/>
                    <a:pt x="10745" y="0"/>
                    <a:pt x="24000" y="0"/>
                  </a:cubicBezTo>
                  <a:cubicBezTo>
                    <a:pt x="37255" y="0"/>
                    <a:pt x="48000" y="10745"/>
                    <a:pt x="48000" y="24000"/>
                  </a:cubicBezTo>
                  <a:cubicBezTo>
                    <a:pt x="47983" y="37248"/>
                    <a:pt x="37248" y="47983"/>
                    <a:pt x="24000" y="48000"/>
                  </a:cubicBezTo>
                  <a:close/>
                  <a:moveTo>
                    <a:pt x="24000" y="23976"/>
                  </a:moveTo>
                  <a:lnTo>
                    <a:pt x="24012" y="24000"/>
                  </a:lnTo>
                  <a:lnTo>
                    <a:pt x="3600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1" name="Freihandform: Form 122">
              <a:extLst>
                <a:ext uri="{FF2B5EF4-FFF2-40B4-BE49-F238E27FC236}">
                  <a16:creationId xmlns:a16="http://schemas.microsoft.com/office/drawing/2014/main" id="{61202DF6-E85E-AFB8-1E5E-22134072EC83}"/>
                </a:ext>
              </a:extLst>
            </p:cNvPr>
            <p:cNvSpPr/>
            <p:nvPr/>
          </p:nvSpPr>
          <p:spPr bwMode="gray">
            <a:xfrm>
              <a:off x="6560096" y="5774094"/>
              <a:ext cx="254332" cy="24000"/>
            </a:xfrm>
            <a:custGeom>
              <a:avLst/>
              <a:gdLst>
                <a:gd name="connsiteX0" fmla="*/ 0 w 254332"/>
                <a:gd name="connsiteY0" fmla="*/ 0 h 24000"/>
                <a:gd name="connsiteX1" fmla="*/ 254333 w 254332"/>
                <a:gd name="connsiteY1" fmla="*/ 0 h 24000"/>
                <a:gd name="connsiteX2" fmla="*/ 254333 w 254332"/>
                <a:gd name="connsiteY2" fmla="*/ 24000 h 24000"/>
                <a:gd name="connsiteX3" fmla="*/ 0 w 254332"/>
                <a:gd name="connsiteY3" fmla="*/ 24000 h 24000"/>
              </a:gdLst>
              <a:ahLst/>
              <a:cxnLst>
                <a:cxn ang="0">
                  <a:pos x="connsiteX0" y="connsiteY0"/>
                </a:cxn>
                <a:cxn ang="0">
                  <a:pos x="connsiteX1" y="connsiteY1"/>
                </a:cxn>
                <a:cxn ang="0">
                  <a:pos x="connsiteX2" y="connsiteY2"/>
                </a:cxn>
                <a:cxn ang="0">
                  <a:pos x="connsiteX3" y="connsiteY3"/>
                </a:cxn>
              </a:cxnLst>
              <a:rect l="l" t="t" r="r" b="b"/>
              <a:pathLst>
                <a:path w="254332" h="24000">
                  <a:moveTo>
                    <a:pt x="0" y="0"/>
                  </a:moveTo>
                  <a:lnTo>
                    <a:pt x="254333" y="0"/>
                  </a:lnTo>
                  <a:lnTo>
                    <a:pt x="254333" y="24000"/>
                  </a:lnTo>
                  <a:lnTo>
                    <a:pt x="0" y="24000"/>
                  </a:ln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2" name="Freihandform: Form 123">
              <a:extLst>
                <a:ext uri="{FF2B5EF4-FFF2-40B4-BE49-F238E27FC236}">
                  <a16:creationId xmlns:a16="http://schemas.microsoft.com/office/drawing/2014/main" id="{EE3CC57B-CEA0-07AD-F6D7-FD1012AA97C8}"/>
                </a:ext>
              </a:extLst>
            </p:cNvPr>
            <p:cNvSpPr/>
            <p:nvPr/>
          </p:nvSpPr>
          <p:spPr bwMode="gray">
            <a:xfrm>
              <a:off x="6346423" y="5472808"/>
              <a:ext cx="424000" cy="325286"/>
            </a:xfrm>
            <a:custGeom>
              <a:avLst/>
              <a:gdLst>
                <a:gd name="connsiteX0" fmla="*/ 114122 w 424000"/>
                <a:gd name="connsiteY0" fmla="*/ 325286 h 325286"/>
                <a:gd name="connsiteX1" fmla="*/ 12000 w 424000"/>
                <a:gd name="connsiteY1" fmla="*/ 325286 h 325286"/>
                <a:gd name="connsiteX2" fmla="*/ 0 w 424000"/>
                <a:gd name="connsiteY2" fmla="*/ 313286 h 325286"/>
                <a:gd name="connsiteX3" fmla="*/ 0 w 424000"/>
                <a:gd name="connsiteY3" fmla="*/ 12000 h 325286"/>
                <a:gd name="connsiteX4" fmla="*/ 12000 w 424000"/>
                <a:gd name="connsiteY4" fmla="*/ 0 h 325286"/>
                <a:gd name="connsiteX5" fmla="*/ 412001 w 424000"/>
                <a:gd name="connsiteY5" fmla="*/ 0 h 325286"/>
                <a:gd name="connsiteX6" fmla="*/ 424001 w 424000"/>
                <a:gd name="connsiteY6" fmla="*/ 12000 h 325286"/>
                <a:gd name="connsiteX7" fmla="*/ 424001 w 424000"/>
                <a:gd name="connsiteY7" fmla="*/ 230400 h 325286"/>
                <a:gd name="connsiteX8" fmla="*/ 412001 w 424000"/>
                <a:gd name="connsiteY8" fmla="*/ 242400 h 325286"/>
                <a:gd name="connsiteX9" fmla="*/ 400001 w 424000"/>
                <a:gd name="connsiteY9" fmla="*/ 230400 h 325286"/>
                <a:gd name="connsiteX10" fmla="*/ 400001 w 424000"/>
                <a:gd name="connsiteY10" fmla="*/ 24000 h 325286"/>
                <a:gd name="connsiteX11" fmla="*/ 24000 w 424000"/>
                <a:gd name="connsiteY11" fmla="*/ 24000 h 325286"/>
                <a:gd name="connsiteX12" fmla="*/ 24000 w 424000"/>
                <a:gd name="connsiteY12" fmla="*/ 301286 h 325286"/>
                <a:gd name="connsiteX13" fmla="*/ 114122 w 424000"/>
                <a:gd name="connsiteY13" fmla="*/ 301286 h 325286"/>
                <a:gd name="connsiteX14" fmla="*/ 126122 w 424000"/>
                <a:gd name="connsiteY14" fmla="*/ 313286 h 325286"/>
                <a:gd name="connsiteX15" fmla="*/ 114122 w 424000"/>
                <a:gd name="connsiteY15" fmla="*/ 325286 h 325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000" h="325286">
                  <a:moveTo>
                    <a:pt x="114122" y="325286"/>
                  </a:moveTo>
                  <a:lnTo>
                    <a:pt x="12000" y="325286"/>
                  </a:lnTo>
                  <a:cubicBezTo>
                    <a:pt x="5373" y="325286"/>
                    <a:pt x="0" y="319913"/>
                    <a:pt x="0" y="313286"/>
                  </a:cubicBezTo>
                  <a:lnTo>
                    <a:pt x="0" y="12000"/>
                  </a:lnTo>
                  <a:cubicBezTo>
                    <a:pt x="0" y="5373"/>
                    <a:pt x="5373" y="0"/>
                    <a:pt x="12000" y="0"/>
                  </a:cubicBezTo>
                  <a:lnTo>
                    <a:pt x="412001" y="0"/>
                  </a:lnTo>
                  <a:cubicBezTo>
                    <a:pt x="418627" y="0"/>
                    <a:pt x="424001" y="5373"/>
                    <a:pt x="424001" y="12000"/>
                  </a:cubicBezTo>
                  <a:lnTo>
                    <a:pt x="424001" y="230400"/>
                  </a:lnTo>
                  <a:cubicBezTo>
                    <a:pt x="424001" y="237026"/>
                    <a:pt x="418627" y="242400"/>
                    <a:pt x="412001" y="242400"/>
                  </a:cubicBezTo>
                  <a:cubicBezTo>
                    <a:pt x="405374" y="242400"/>
                    <a:pt x="400001" y="237026"/>
                    <a:pt x="400001" y="230400"/>
                  </a:cubicBezTo>
                  <a:lnTo>
                    <a:pt x="400001" y="24000"/>
                  </a:lnTo>
                  <a:lnTo>
                    <a:pt x="24000" y="24000"/>
                  </a:lnTo>
                  <a:lnTo>
                    <a:pt x="24000" y="301286"/>
                  </a:lnTo>
                  <a:lnTo>
                    <a:pt x="114122" y="301286"/>
                  </a:lnTo>
                  <a:cubicBezTo>
                    <a:pt x="120750" y="301286"/>
                    <a:pt x="126122" y="306660"/>
                    <a:pt x="126122" y="313286"/>
                  </a:cubicBezTo>
                  <a:cubicBezTo>
                    <a:pt x="126122" y="319913"/>
                    <a:pt x="120750" y="325286"/>
                    <a:pt x="114122" y="325286"/>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3" name="Freihandform: Form 124">
              <a:extLst>
                <a:ext uri="{FF2B5EF4-FFF2-40B4-BE49-F238E27FC236}">
                  <a16:creationId xmlns:a16="http://schemas.microsoft.com/office/drawing/2014/main" id="{148E140E-1E62-031B-1DEB-1F32C983F847}"/>
                </a:ext>
              </a:extLst>
            </p:cNvPr>
            <p:cNvSpPr/>
            <p:nvPr/>
          </p:nvSpPr>
          <p:spPr bwMode="gray">
            <a:xfrm>
              <a:off x="6746429" y="5538723"/>
              <a:ext cx="251349" cy="259394"/>
            </a:xfrm>
            <a:custGeom>
              <a:avLst/>
              <a:gdLst>
                <a:gd name="connsiteX0" fmla="*/ 219106 w 251349"/>
                <a:gd name="connsiteY0" fmla="*/ 259370 h 259394"/>
                <a:gd name="connsiteX1" fmla="*/ 167599 w 251349"/>
                <a:gd name="connsiteY1" fmla="*/ 259370 h 259394"/>
                <a:gd name="connsiteX2" fmla="*/ 155599 w 251349"/>
                <a:gd name="connsiteY2" fmla="*/ 247370 h 259394"/>
                <a:gd name="connsiteX3" fmla="*/ 167599 w 251349"/>
                <a:gd name="connsiteY3" fmla="*/ 235370 h 259394"/>
                <a:gd name="connsiteX4" fmla="*/ 219103 w 251349"/>
                <a:gd name="connsiteY4" fmla="*/ 235370 h 259394"/>
                <a:gd name="connsiteX5" fmla="*/ 227400 w 251349"/>
                <a:gd name="connsiteY5" fmla="*/ 231139 h 259394"/>
                <a:gd name="connsiteX6" fmla="*/ 227352 w 251349"/>
                <a:gd name="connsiteY6" fmla="*/ 189422 h 259394"/>
                <a:gd name="connsiteX7" fmla="*/ 148018 w 251349"/>
                <a:gd name="connsiteY7" fmla="*/ 60926 h 259394"/>
                <a:gd name="connsiteX8" fmla="*/ 141888 w 251349"/>
                <a:gd name="connsiteY8" fmla="*/ 51374 h 259394"/>
                <a:gd name="connsiteX9" fmla="*/ 116002 w 251349"/>
                <a:gd name="connsiteY9" fmla="*/ 24000 h 259394"/>
                <a:gd name="connsiteX10" fmla="*/ 12000 w 251349"/>
                <a:gd name="connsiteY10" fmla="*/ 24000 h 259394"/>
                <a:gd name="connsiteX11" fmla="*/ 0 w 251349"/>
                <a:gd name="connsiteY11" fmla="*/ 12000 h 259394"/>
                <a:gd name="connsiteX12" fmla="*/ 12000 w 251349"/>
                <a:gd name="connsiteY12" fmla="*/ 0 h 259394"/>
                <a:gd name="connsiteX13" fmla="*/ 115999 w 251349"/>
                <a:gd name="connsiteY13" fmla="*/ 0 h 259394"/>
                <a:gd name="connsiteX14" fmla="*/ 162125 w 251349"/>
                <a:gd name="connsiteY14" fmla="*/ 38460 h 259394"/>
                <a:gd name="connsiteX15" fmla="*/ 168146 w 251349"/>
                <a:gd name="connsiteY15" fmla="*/ 47846 h 259394"/>
                <a:gd name="connsiteX16" fmla="*/ 249593 w 251349"/>
                <a:gd name="connsiteY16" fmla="*/ 179777 h 259394"/>
                <a:gd name="connsiteX17" fmla="*/ 251350 w 251349"/>
                <a:gd name="connsiteY17" fmla="*/ 186034 h 259394"/>
                <a:gd name="connsiteX18" fmla="*/ 251350 w 251349"/>
                <a:gd name="connsiteY18" fmla="*/ 231516 h 259394"/>
                <a:gd name="connsiteX19" fmla="*/ 219106 w 251349"/>
                <a:gd name="connsiteY19" fmla="*/ 259370 h 25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51349" h="259394">
                  <a:moveTo>
                    <a:pt x="219106" y="259370"/>
                  </a:moveTo>
                  <a:lnTo>
                    <a:pt x="167599" y="259370"/>
                  </a:lnTo>
                  <a:cubicBezTo>
                    <a:pt x="160973" y="259370"/>
                    <a:pt x="155599" y="253997"/>
                    <a:pt x="155599" y="247370"/>
                  </a:cubicBezTo>
                  <a:cubicBezTo>
                    <a:pt x="155599" y="240744"/>
                    <a:pt x="160973" y="235370"/>
                    <a:pt x="167599" y="235370"/>
                  </a:cubicBezTo>
                  <a:lnTo>
                    <a:pt x="219103" y="235370"/>
                  </a:lnTo>
                  <a:cubicBezTo>
                    <a:pt x="222384" y="235356"/>
                    <a:pt x="225461" y="233786"/>
                    <a:pt x="227400" y="231139"/>
                  </a:cubicBezTo>
                  <a:lnTo>
                    <a:pt x="227352" y="189422"/>
                  </a:lnTo>
                  <a:cubicBezTo>
                    <a:pt x="216701" y="171972"/>
                    <a:pt x="160802" y="80614"/>
                    <a:pt x="148018" y="60926"/>
                  </a:cubicBezTo>
                  <a:lnTo>
                    <a:pt x="141888" y="51374"/>
                  </a:lnTo>
                  <a:cubicBezTo>
                    <a:pt x="127728" y="29191"/>
                    <a:pt x="123648" y="24000"/>
                    <a:pt x="116002" y="24000"/>
                  </a:cubicBezTo>
                  <a:lnTo>
                    <a:pt x="12000" y="24000"/>
                  </a:lnTo>
                  <a:cubicBezTo>
                    <a:pt x="5374" y="24000"/>
                    <a:pt x="0" y="18626"/>
                    <a:pt x="0" y="12000"/>
                  </a:cubicBezTo>
                  <a:cubicBezTo>
                    <a:pt x="0" y="5374"/>
                    <a:pt x="5374" y="0"/>
                    <a:pt x="12000" y="0"/>
                  </a:cubicBezTo>
                  <a:lnTo>
                    <a:pt x="115999" y="0"/>
                  </a:lnTo>
                  <a:cubicBezTo>
                    <a:pt x="137573" y="0"/>
                    <a:pt x="147334" y="15305"/>
                    <a:pt x="162125" y="38460"/>
                  </a:cubicBezTo>
                  <a:lnTo>
                    <a:pt x="168146" y="47846"/>
                  </a:lnTo>
                  <a:cubicBezTo>
                    <a:pt x="182398" y="69809"/>
                    <a:pt x="246850" y="175301"/>
                    <a:pt x="249593" y="179777"/>
                  </a:cubicBezTo>
                  <a:cubicBezTo>
                    <a:pt x="250740" y="181663"/>
                    <a:pt x="251347" y="183826"/>
                    <a:pt x="251350" y="186034"/>
                  </a:cubicBezTo>
                  <a:lnTo>
                    <a:pt x="251350" y="231516"/>
                  </a:lnTo>
                  <a:cubicBezTo>
                    <a:pt x="249593" y="247831"/>
                    <a:pt x="235505" y="260004"/>
                    <a:pt x="219106" y="25937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4" name="Freihandform: Form 125">
              <a:extLst>
                <a:ext uri="{FF2B5EF4-FFF2-40B4-BE49-F238E27FC236}">
                  <a16:creationId xmlns:a16="http://schemas.microsoft.com/office/drawing/2014/main" id="{38992142-5FE2-DFDF-1A69-18F365E2DB19}"/>
                </a:ext>
              </a:extLst>
            </p:cNvPr>
            <p:cNvSpPr/>
            <p:nvPr/>
          </p:nvSpPr>
          <p:spPr bwMode="gray">
            <a:xfrm>
              <a:off x="6776237" y="5579939"/>
              <a:ext cx="137143" cy="24000"/>
            </a:xfrm>
            <a:custGeom>
              <a:avLst/>
              <a:gdLst>
                <a:gd name="connsiteX0" fmla="*/ 125143 w 137143"/>
                <a:gd name="connsiteY0" fmla="*/ 24000 h 24000"/>
                <a:gd name="connsiteX1" fmla="*/ 12000 w 137143"/>
                <a:gd name="connsiteY1" fmla="*/ 24000 h 24000"/>
                <a:gd name="connsiteX2" fmla="*/ 0 w 137143"/>
                <a:gd name="connsiteY2" fmla="*/ 12000 h 24000"/>
                <a:gd name="connsiteX3" fmla="*/ 12000 w 137143"/>
                <a:gd name="connsiteY3" fmla="*/ 0 h 24000"/>
                <a:gd name="connsiteX4" fmla="*/ 125143 w 137143"/>
                <a:gd name="connsiteY4" fmla="*/ 0 h 24000"/>
                <a:gd name="connsiteX5" fmla="*/ 137143 w 137143"/>
                <a:gd name="connsiteY5" fmla="*/ 12000 h 24000"/>
                <a:gd name="connsiteX6" fmla="*/ 125143 w 137143"/>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43" h="24000">
                  <a:moveTo>
                    <a:pt x="125143" y="24000"/>
                  </a:moveTo>
                  <a:lnTo>
                    <a:pt x="12000" y="24000"/>
                  </a:lnTo>
                  <a:cubicBezTo>
                    <a:pt x="5374" y="24000"/>
                    <a:pt x="0" y="18626"/>
                    <a:pt x="0" y="12000"/>
                  </a:cubicBezTo>
                  <a:cubicBezTo>
                    <a:pt x="0" y="5374"/>
                    <a:pt x="5374" y="0"/>
                    <a:pt x="12000" y="0"/>
                  </a:cubicBezTo>
                  <a:lnTo>
                    <a:pt x="125143" y="0"/>
                  </a:lnTo>
                  <a:cubicBezTo>
                    <a:pt x="131770" y="0"/>
                    <a:pt x="137143" y="5374"/>
                    <a:pt x="137143" y="12000"/>
                  </a:cubicBezTo>
                  <a:cubicBezTo>
                    <a:pt x="137143" y="18626"/>
                    <a:pt x="131770" y="24000"/>
                    <a:pt x="125143"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5" name="Freihandform: Form 126">
              <a:extLst>
                <a:ext uri="{FF2B5EF4-FFF2-40B4-BE49-F238E27FC236}">
                  <a16:creationId xmlns:a16="http://schemas.microsoft.com/office/drawing/2014/main" id="{EF75151B-80FF-1592-4D9E-1A9002EA7E5C}"/>
                </a:ext>
              </a:extLst>
            </p:cNvPr>
            <p:cNvSpPr/>
            <p:nvPr/>
          </p:nvSpPr>
          <p:spPr bwMode="gray">
            <a:xfrm>
              <a:off x="6857143" y="5726008"/>
              <a:ext cx="137155" cy="24000"/>
            </a:xfrm>
            <a:custGeom>
              <a:avLst/>
              <a:gdLst>
                <a:gd name="connsiteX0" fmla="*/ 125155 w 137155"/>
                <a:gd name="connsiteY0" fmla="*/ 24000 h 24000"/>
                <a:gd name="connsiteX1" fmla="*/ 12000 w 137155"/>
                <a:gd name="connsiteY1" fmla="*/ 24000 h 24000"/>
                <a:gd name="connsiteX2" fmla="*/ 0 w 137155"/>
                <a:gd name="connsiteY2" fmla="*/ 12000 h 24000"/>
                <a:gd name="connsiteX3" fmla="*/ 12000 w 137155"/>
                <a:gd name="connsiteY3" fmla="*/ 0 h 24000"/>
                <a:gd name="connsiteX4" fmla="*/ 125155 w 137155"/>
                <a:gd name="connsiteY4" fmla="*/ 0 h 24000"/>
                <a:gd name="connsiteX5" fmla="*/ 137155 w 137155"/>
                <a:gd name="connsiteY5" fmla="*/ 12000 h 24000"/>
                <a:gd name="connsiteX6" fmla="*/ 125155 w 137155"/>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55" h="24000">
                  <a:moveTo>
                    <a:pt x="125155" y="24000"/>
                  </a:moveTo>
                  <a:lnTo>
                    <a:pt x="12000" y="24000"/>
                  </a:lnTo>
                  <a:cubicBezTo>
                    <a:pt x="5374" y="24000"/>
                    <a:pt x="0" y="18626"/>
                    <a:pt x="0" y="12000"/>
                  </a:cubicBezTo>
                  <a:cubicBezTo>
                    <a:pt x="0" y="5374"/>
                    <a:pt x="5374" y="0"/>
                    <a:pt x="12000" y="0"/>
                  </a:cubicBezTo>
                  <a:lnTo>
                    <a:pt x="125155" y="0"/>
                  </a:lnTo>
                  <a:cubicBezTo>
                    <a:pt x="131782" y="0"/>
                    <a:pt x="137155" y="5374"/>
                    <a:pt x="137155" y="12000"/>
                  </a:cubicBezTo>
                  <a:cubicBezTo>
                    <a:pt x="137155" y="18626"/>
                    <a:pt x="131782" y="24000"/>
                    <a:pt x="125155" y="2400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6" name="Freihandform: Form 127">
              <a:extLst>
                <a:ext uri="{FF2B5EF4-FFF2-40B4-BE49-F238E27FC236}">
                  <a16:creationId xmlns:a16="http://schemas.microsoft.com/office/drawing/2014/main" id="{3C0CCDBA-FDC4-4837-D3F6-77FE319F8477}"/>
                </a:ext>
              </a:extLst>
            </p:cNvPr>
            <p:cNvSpPr/>
            <p:nvPr/>
          </p:nvSpPr>
          <p:spPr bwMode="gray">
            <a:xfrm>
              <a:off x="6809635" y="5613580"/>
              <a:ext cx="146613" cy="56160"/>
            </a:xfrm>
            <a:custGeom>
              <a:avLst/>
              <a:gdLst>
                <a:gd name="connsiteX0" fmla="*/ 134614 w 146613"/>
                <a:gd name="connsiteY0" fmla="*/ 56160 h 56160"/>
                <a:gd name="connsiteX1" fmla="*/ 12000 w 146613"/>
                <a:gd name="connsiteY1" fmla="*/ 56160 h 56160"/>
                <a:gd name="connsiteX2" fmla="*/ 0 w 146613"/>
                <a:gd name="connsiteY2" fmla="*/ 44160 h 56160"/>
                <a:gd name="connsiteX3" fmla="*/ 0 w 146613"/>
                <a:gd name="connsiteY3" fmla="*/ 12000 h 56160"/>
                <a:gd name="connsiteX4" fmla="*/ 12000 w 146613"/>
                <a:gd name="connsiteY4" fmla="*/ 0 h 56160"/>
                <a:gd name="connsiteX5" fmla="*/ 24000 w 146613"/>
                <a:gd name="connsiteY5" fmla="*/ 12000 h 56160"/>
                <a:gd name="connsiteX6" fmla="*/ 24000 w 146613"/>
                <a:gd name="connsiteY6" fmla="*/ 32160 h 56160"/>
                <a:gd name="connsiteX7" fmla="*/ 134614 w 146613"/>
                <a:gd name="connsiteY7" fmla="*/ 32160 h 56160"/>
                <a:gd name="connsiteX8" fmla="*/ 146614 w 146613"/>
                <a:gd name="connsiteY8" fmla="*/ 44160 h 56160"/>
                <a:gd name="connsiteX9" fmla="*/ 134614 w 146613"/>
                <a:gd name="connsiteY9" fmla="*/ 56160 h 5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6613" h="56160">
                  <a:moveTo>
                    <a:pt x="134614" y="56160"/>
                  </a:moveTo>
                  <a:lnTo>
                    <a:pt x="12000" y="56160"/>
                  </a:lnTo>
                  <a:cubicBezTo>
                    <a:pt x="5374" y="56160"/>
                    <a:pt x="0" y="50786"/>
                    <a:pt x="0" y="44160"/>
                  </a:cubicBezTo>
                  <a:lnTo>
                    <a:pt x="0" y="12000"/>
                  </a:lnTo>
                  <a:cubicBezTo>
                    <a:pt x="0" y="5374"/>
                    <a:pt x="5374" y="0"/>
                    <a:pt x="12000" y="0"/>
                  </a:cubicBezTo>
                  <a:cubicBezTo>
                    <a:pt x="18626" y="0"/>
                    <a:pt x="24000" y="5374"/>
                    <a:pt x="24000" y="12000"/>
                  </a:cubicBezTo>
                  <a:lnTo>
                    <a:pt x="24000" y="32160"/>
                  </a:lnTo>
                  <a:lnTo>
                    <a:pt x="134614" y="32160"/>
                  </a:lnTo>
                  <a:cubicBezTo>
                    <a:pt x="141240" y="32160"/>
                    <a:pt x="146614" y="37534"/>
                    <a:pt x="146614" y="44160"/>
                  </a:cubicBezTo>
                  <a:cubicBezTo>
                    <a:pt x="146614" y="50786"/>
                    <a:pt x="141240" y="56160"/>
                    <a:pt x="134614" y="56160"/>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7" name="Freihandform: Form 128">
              <a:extLst>
                <a:ext uri="{FF2B5EF4-FFF2-40B4-BE49-F238E27FC236}">
                  <a16:creationId xmlns:a16="http://schemas.microsoft.com/office/drawing/2014/main" id="{250F1BC5-9C72-FC4F-5407-4D4B16DEC1F7}"/>
                </a:ext>
              </a:extLst>
            </p:cNvPr>
            <p:cNvSpPr/>
            <p:nvPr/>
          </p:nvSpPr>
          <p:spPr bwMode="gray">
            <a:xfrm>
              <a:off x="6912294" y="5681081"/>
              <a:ext cx="66102" cy="65674"/>
            </a:xfrm>
            <a:custGeom>
              <a:avLst/>
              <a:gdLst>
                <a:gd name="connsiteX0" fmla="*/ 12020 w 66102"/>
                <a:gd name="connsiteY0" fmla="*/ 65675 h 65674"/>
                <a:gd name="connsiteX1" fmla="*/ 20 w 66102"/>
                <a:gd name="connsiteY1" fmla="*/ 53675 h 65674"/>
                <a:gd name="connsiteX2" fmla="*/ 20 w 66102"/>
                <a:gd name="connsiteY2" fmla="*/ 31727 h 65674"/>
                <a:gd name="connsiteX3" fmla="*/ 9044 w 66102"/>
                <a:gd name="connsiteY3" fmla="*/ 9028 h 65674"/>
                <a:gd name="connsiteX4" fmla="*/ 34228 w 66102"/>
                <a:gd name="connsiteY4" fmla="*/ 16 h 65674"/>
                <a:gd name="connsiteX5" fmla="*/ 54102 w 66102"/>
                <a:gd name="connsiteY5" fmla="*/ 4 h 65674"/>
                <a:gd name="connsiteX6" fmla="*/ 66102 w 66102"/>
                <a:gd name="connsiteY6" fmla="*/ 12004 h 65674"/>
                <a:gd name="connsiteX7" fmla="*/ 54102 w 66102"/>
                <a:gd name="connsiteY7" fmla="*/ 24004 h 65674"/>
                <a:gd name="connsiteX8" fmla="*/ 33702 w 66102"/>
                <a:gd name="connsiteY8" fmla="*/ 24004 h 65674"/>
                <a:gd name="connsiteX9" fmla="*/ 25592 w 66102"/>
                <a:gd name="connsiteY9" fmla="*/ 26418 h 65674"/>
                <a:gd name="connsiteX10" fmla="*/ 24023 w 66102"/>
                <a:gd name="connsiteY10" fmla="*/ 31727 h 65674"/>
                <a:gd name="connsiteX11" fmla="*/ 24023 w 66102"/>
                <a:gd name="connsiteY11" fmla="*/ 53665 h 65674"/>
                <a:gd name="connsiteX12" fmla="*/ 12032 w 66102"/>
                <a:gd name="connsiteY12" fmla="*/ 65675 h 65674"/>
                <a:gd name="connsiteX13" fmla="*/ 12020 w 66102"/>
                <a:gd name="connsiteY13" fmla="*/ 65675 h 65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102" h="65674">
                  <a:moveTo>
                    <a:pt x="12020" y="65675"/>
                  </a:moveTo>
                  <a:cubicBezTo>
                    <a:pt x="5394" y="65675"/>
                    <a:pt x="20" y="60301"/>
                    <a:pt x="20" y="53675"/>
                  </a:cubicBezTo>
                  <a:lnTo>
                    <a:pt x="20" y="31727"/>
                  </a:lnTo>
                  <a:cubicBezTo>
                    <a:pt x="-292" y="23228"/>
                    <a:pt x="2982" y="14992"/>
                    <a:pt x="9044" y="9028"/>
                  </a:cubicBezTo>
                  <a:cubicBezTo>
                    <a:pt x="16007" y="2965"/>
                    <a:pt x="25000" y="-253"/>
                    <a:pt x="34228" y="16"/>
                  </a:cubicBezTo>
                  <a:lnTo>
                    <a:pt x="54102" y="4"/>
                  </a:lnTo>
                  <a:cubicBezTo>
                    <a:pt x="60728" y="4"/>
                    <a:pt x="66102" y="5377"/>
                    <a:pt x="66102" y="12004"/>
                  </a:cubicBezTo>
                  <a:cubicBezTo>
                    <a:pt x="66102" y="18630"/>
                    <a:pt x="60728" y="24004"/>
                    <a:pt x="54102" y="24004"/>
                  </a:cubicBezTo>
                  <a:lnTo>
                    <a:pt x="33702" y="24004"/>
                  </a:lnTo>
                  <a:cubicBezTo>
                    <a:pt x="30800" y="23831"/>
                    <a:pt x="27928" y="24688"/>
                    <a:pt x="25592" y="26418"/>
                  </a:cubicBezTo>
                  <a:cubicBezTo>
                    <a:pt x="25206" y="26792"/>
                    <a:pt x="24023" y="27954"/>
                    <a:pt x="24023" y="31727"/>
                  </a:cubicBezTo>
                  <a:lnTo>
                    <a:pt x="24023" y="53665"/>
                  </a:lnTo>
                  <a:cubicBezTo>
                    <a:pt x="24028" y="60292"/>
                    <a:pt x="18659" y="65670"/>
                    <a:pt x="12032" y="65675"/>
                  </a:cubicBezTo>
                  <a:cubicBezTo>
                    <a:pt x="12028" y="65675"/>
                    <a:pt x="12025" y="65675"/>
                    <a:pt x="12020" y="65675"/>
                  </a:cubicBezTo>
                  <a:close/>
                </a:path>
              </a:pathLst>
            </a:custGeom>
            <a:grp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sp>
          <p:nvSpPr>
            <p:cNvPr id="18" name="Freihandform: Form 129">
              <a:extLst>
                <a:ext uri="{FF2B5EF4-FFF2-40B4-BE49-F238E27FC236}">
                  <a16:creationId xmlns:a16="http://schemas.microsoft.com/office/drawing/2014/main" id="{10D33A10-32A1-28AD-B341-8C5BA6E222AC}"/>
                </a:ext>
              </a:extLst>
            </p:cNvPr>
            <p:cNvSpPr/>
            <p:nvPr/>
          </p:nvSpPr>
          <p:spPr bwMode="gray">
            <a:xfrm>
              <a:off x="6389213" y="5691208"/>
              <a:ext cx="381211" cy="24000"/>
            </a:xfrm>
            <a:custGeom>
              <a:avLst/>
              <a:gdLst>
                <a:gd name="connsiteX0" fmla="*/ 369211 w 381211"/>
                <a:gd name="connsiteY0" fmla="*/ 24000 h 24000"/>
                <a:gd name="connsiteX1" fmla="*/ 12000 w 381211"/>
                <a:gd name="connsiteY1" fmla="*/ 24000 h 24000"/>
                <a:gd name="connsiteX2" fmla="*/ 0 w 381211"/>
                <a:gd name="connsiteY2" fmla="*/ 12000 h 24000"/>
                <a:gd name="connsiteX3" fmla="*/ 12000 w 381211"/>
                <a:gd name="connsiteY3" fmla="*/ 0 h 24000"/>
                <a:gd name="connsiteX4" fmla="*/ 369211 w 381211"/>
                <a:gd name="connsiteY4" fmla="*/ 0 h 24000"/>
                <a:gd name="connsiteX5" fmla="*/ 381211 w 381211"/>
                <a:gd name="connsiteY5" fmla="*/ 12000 h 24000"/>
                <a:gd name="connsiteX6" fmla="*/ 369211 w 381211"/>
                <a:gd name="connsiteY6" fmla="*/ 24000 h 2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211" h="24000">
                  <a:moveTo>
                    <a:pt x="369211" y="24000"/>
                  </a:moveTo>
                  <a:lnTo>
                    <a:pt x="12000" y="24000"/>
                  </a:lnTo>
                  <a:cubicBezTo>
                    <a:pt x="5373" y="24000"/>
                    <a:pt x="0" y="18626"/>
                    <a:pt x="0" y="12000"/>
                  </a:cubicBezTo>
                  <a:cubicBezTo>
                    <a:pt x="0" y="5374"/>
                    <a:pt x="5373" y="0"/>
                    <a:pt x="12000" y="0"/>
                  </a:cubicBezTo>
                  <a:lnTo>
                    <a:pt x="369211" y="0"/>
                  </a:lnTo>
                  <a:cubicBezTo>
                    <a:pt x="375838" y="0"/>
                    <a:pt x="381211" y="5374"/>
                    <a:pt x="381211" y="12000"/>
                  </a:cubicBezTo>
                  <a:cubicBezTo>
                    <a:pt x="381211" y="18626"/>
                    <a:pt x="375838" y="24000"/>
                    <a:pt x="369211" y="24000"/>
                  </a:cubicBezTo>
                  <a:close/>
                </a:path>
              </a:pathLst>
            </a:custGeom>
            <a:solidFill>
              <a:srgbClr val="FF0000"/>
            </a:solidFill>
            <a:ln w="23813" cap="flat">
              <a:noFill/>
              <a:prstDash val="solid"/>
              <a:miter/>
            </a:ln>
          </p:spPr>
          <p:txBody>
            <a:bodyPr rtlCol="0" anchor="ct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DB Sans"/>
                <a:ea typeface="+mn-ea"/>
                <a:cs typeface="+mn-cs"/>
              </a:endParaRPr>
            </a:p>
          </p:txBody>
        </p:sp>
      </p:grpSp>
      <p:sp>
        <p:nvSpPr>
          <p:cNvPr id="19" name="TextBox 18">
            <a:extLst>
              <a:ext uri="{FF2B5EF4-FFF2-40B4-BE49-F238E27FC236}">
                <a16:creationId xmlns:a16="http://schemas.microsoft.com/office/drawing/2014/main" id="{C0D2FB66-717B-5336-8023-45324A19C35F}"/>
              </a:ext>
            </a:extLst>
          </p:cNvPr>
          <p:cNvSpPr txBox="1"/>
          <p:nvPr/>
        </p:nvSpPr>
        <p:spPr>
          <a:xfrm>
            <a:off x="3951627" y="812437"/>
            <a:ext cx="7566401" cy="5747727"/>
          </a:xfrm>
          <a:prstGeom prst="rect">
            <a:avLst/>
          </a:prstGeom>
          <a:noFill/>
        </p:spPr>
        <p:txBody>
          <a:bodyPr wrap="square">
            <a:spAutoFit/>
          </a:bodyPr>
          <a:lstStyle/>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Airfreight shipments:</a:t>
            </a:r>
            <a:endParaRPr kumimoji="0" lang="en-GB" sz="1050" b="1" i="1"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3119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AWB (IATA DIRECT AWB)			(2 Original, 2 copy)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 issued by Chamber of Commerce		(1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GB" sz="1050" b="1" i="1"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a:t>
            </a:r>
            <a:r>
              <a:rPr kumimoji="0" lang="en-GB" sz="1050" b="1" i="0" u="sng" strike="noStrike" kern="1200" cap="none" spc="0" normalizeH="0" baseline="0" noProof="0" dirty="0" err="1">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Seafreight</a:t>
            </a: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shipments:</a:t>
            </a:r>
            <a:endPar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B/L (telex release)				(2 Original, 2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(1 Original, 4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 issued by Chamber of Commerce		(1 Original, 2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974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For Land freight shipments:</a:t>
            </a:r>
            <a:endPar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Truck Waybill 				(1 Original, 2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Commercial Invoice and Packing List 		(3 Original, 2 copy)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(1 Original, 4 copy)</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HS Summary Sheet 			(in Excel sheet) </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Authorization letter signed and stamped		(1 Original, 1 copy)</a:t>
            </a:r>
          </a:p>
          <a:p>
            <a:pPr marL="628650" marR="0" lvl="1" indent="-171450" algn="l" defTabSz="914400" rtl="0" eaLnBrk="1" fontAlgn="auto" latinLnBrk="0" hangingPunct="1">
              <a:lnSpc>
                <a:spcPct val="100000"/>
              </a:lnSpc>
              <a:spcBef>
                <a:spcPts val="0"/>
              </a:spcBef>
              <a:spcAft>
                <a:spcPts val="0"/>
              </a:spcAft>
              <a:buClr>
                <a:srgbClr val="FF0000"/>
              </a:buClr>
              <a:buSzPts val="1600"/>
              <a:buFont typeface="Arial" panose="020B0604020202020204" pitchFamily="34" charset="0"/>
              <a:buChar char="•"/>
              <a:tabLst>
                <a:tab pos="685800"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Participation Letter signed and stamped		(in PDF, from Event Organizer)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en-GB" sz="105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IMPORTANT:</a:t>
            </a:r>
            <a:r>
              <a:rPr kumimoji="0" lang="en-GB" sz="105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 full Pre-advice of dispatch should be sent in advance to Rhenus Logistics in Dubai prior to the arrival of the freight providing all shipping details along with a copy of the shipping documents.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de-DE" sz="1050" b="1" i="0" u="none"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All Original documents as specified above must be sent to Rhenus Logistics, in Dubai at least 5 working days prior to the arrival of the vessel if sent by Sea or attached to the Original Airwaybill pouch if the goods are sent by Air.  </a:t>
            </a: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endParaRPr kumimoji="0" lang="en-GB" sz="1050" b="0" i="0" u="none" strike="noStrike" kern="1200" cap="none" spc="0" normalizeH="0" baseline="0" noProof="0" dirty="0">
              <a:ln>
                <a:noFill/>
              </a:ln>
              <a:solidFill>
                <a:srgbClr val="167D86"/>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7675" marR="0" lvl="0" indent="0" algn="just" defTabSz="914400" rtl="0" eaLnBrk="1" fontAlgn="auto" latinLnBrk="0" hangingPunct="1">
              <a:lnSpc>
                <a:spcPct val="100000"/>
              </a:lnSpc>
              <a:spcBef>
                <a:spcPts val="0"/>
              </a:spcBef>
              <a:spcAft>
                <a:spcPts val="0"/>
              </a:spcAft>
              <a:buClrTx/>
              <a:buSzTx/>
              <a:buFontTx/>
              <a:buNone/>
              <a:tabLst>
                <a:tab pos="3333115" algn="l"/>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 case of no original documents a customs fine of USD 350.00 (USD280.00 refundable upon submission of Original docs. Within 30 days of shipment arrival in the UAE.).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22" name="TextBox 21">
            <a:extLst>
              <a:ext uri="{FF2B5EF4-FFF2-40B4-BE49-F238E27FC236}">
                <a16:creationId xmlns:a16="http://schemas.microsoft.com/office/drawing/2014/main" id="{8D52A303-E9F1-FFC3-65F8-E47C90F71462}"/>
              </a:ext>
            </a:extLst>
          </p:cNvPr>
          <p:cNvSpPr txBox="1"/>
          <p:nvPr/>
        </p:nvSpPr>
        <p:spPr>
          <a:xfrm>
            <a:off x="11856788" y="6560164"/>
            <a:ext cx="32642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0293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8FB65-16A9-F865-FC26-5358766A177C}"/>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B7565EE-EFE3-EB47-FE6F-96C75B196874}"/>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C92EC9C0-AE7F-4677-44A6-A9B76D79AA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10623B1-F832-F736-BDAC-337214D325C5}"/>
              </a:ext>
            </a:extLst>
          </p:cNvPr>
          <p:cNvSpPr txBox="1"/>
          <p:nvPr/>
        </p:nvSpPr>
        <p:spPr>
          <a:xfrm>
            <a:off x="294638" y="989870"/>
            <a:ext cx="2936242" cy="5078313"/>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EFFDDE22-6C95-6F5B-6490-A32ABA2B984D}"/>
              </a:ext>
            </a:extLst>
          </p:cNvPr>
          <p:cNvSpPr txBox="1"/>
          <p:nvPr/>
        </p:nvSpPr>
        <p:spPr>
          <a:xfrm>
            <a:off x="4135120" y="1133746"/>
            <a:ext cx="7386320" cy="51013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Commercial Invoice and Packing List must be in </a:t>
            </a:r>
            <a:r>
              <a:rPr kumimoji="0" lang="en-GB" sz="105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English</a:t>
            </a:r>
            <a:r>
              <a:rPr kumimoji="0" lang="en-GB"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and printed on Shippers Original Company Letterhead with original stamp and signature in </a:t>
            </a:r>
            <a:r>
              <a:rPr kumimoji="0" lang="en-GB" sz="1050" b="0" i="0" u="none" strike="noStrike" kern="1200" cap="none" spc="0" normalizeH="0" baseline="0" noProof="0" dirty="0">
                <a:ln>
                  <a:noFill/>
                </a:ln>
                <a:solidFill>
                  <a:srgbClr val="00B0F0"/>
                </a:solidFill>
                <a:effectLst/>
                <a:uLnTx/>
                <a:uFillTx/>
                <a:latin typeface="Arial" panose="020B0604020202020204" pitchFamily="34" charset="0"/>
                <a:cs typeface="Arial" panose="020B0604020202020204" pitchFamily="34" charset="0"/>
              </a:rPr>
              <a:t>blue</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ink.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Consignee: </a:t>
            </a:r>
          </a:p>
          <a:p>
            <a:pPr marL="0" marR="0" lvl="0" indent="0" algn="l" defTabSz="914400" rtl="0" eaLnBrk="1" fontAlgn="auto" latinLnBrk="0" hangingPunct="1">
              <a:lnSpc>
                <a:spcPct val="100000"/>
              </a:lnSpc>
              <a:spcBef>
                <a:spcPts val="0"/>
              </a:spcBef>
              <a:spcAft>
                <a:spcPts val="0"/>
              </a:spcAft>
              <a:buClrTx/>
              <a:buSzTx/>
              <a:buFontTx/>
              <a:buNone/>
              <a:tabLst/>
              <a:defRPr/>
            </a:pPr>
            <a:r>
              <a:rPr lang="de-DE" sz="1050" b="1" dirty="0">
                <a:solidFill>
                  <a:srgbClr val="002060"/>
                </a:solidFill>
                <a:latin typeface="Arial" panose="020B0604020202020204" pitchFamily="34" charset="0"/>
                <a:cs typeface="Arial" panose="020B0604020202020204" pitchFamily="34" charset="0"/>
              </a:rPr>
              <a:t>Rhenus Logistics Gulf LLC</a:t>
            </a:r>
            <a:endParaRPr kumimoji="0" lang="de-DE" sz="105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 </a:t>
            </a:r>
            <a:r>
              <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DIHAD 2026</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P.O. Box </a:t>
            </a:r>
            <a:r>
              <a:rPr lang="de-DE" sz="1050" dirty="0">
                <a:solidFill>
                  <a:prstClr val="black"/>
                </a:solidFill>
                <a:latin typeface="Arial" panose="020B0604020202020204" pitchFamily="34" charset="0"/>
                <a:cs typeface="Arial" panose="020B0604020202020204" pitchFamily="34" charset="0"/>
              </a:rPr>
              <a:t>712255</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Dubai, United Arab Emirates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Tel.: +971 4 8061300</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 Transit to Dubai to the Exhibition Name for re-export at the End of the Exhibition.“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Notify Party: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Exhibitor Name:  </a:t>
            </a:r>
            <a:endParaRPr kumimoji="0" lang="de-DE" sz="1050" b="1"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Hall and Stand No.: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Venue: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Total Number of packages / kinds of packing</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Description of the contents – as accurate as possible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Serial-Numbers (if existent)</a:t>
            </a: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Country of Origin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Freight-term: CIF Dubai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Dimensions &amp; Gross weights for each package</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Values of single items and total value of the invoice</a:t>
            </a:r>
          </a:p>
          <a:p>
            <a:pPr marL="171450" marR="0" lvl="0"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defRPr/>
            </a:pP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Original-signature and company-stamp on every set of documents (in blue ink)</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Pct val="150000"/>
              <a:buFont typeface="Arial" panose="020B0604020202020204" pitchFamily="34" charset="0"/>
              <a:buChar char="•"/>
              <a:tabLst/>
              <a:defRPr/>
            </a:pP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a:t>
            </a:r>
            <a:r>
              <a:rPr kumimoji="0" lang="en-US" sz="1050" b="1" i="0" u="sng"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CIPL must contain the below declaration:</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50" b="1" i="1"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endPar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 hereby guarantee that this is a true and</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correct invoice, and that the goods referred to</a:t>
            </a:r>
            <a:r>
              <a:rPr kumimoji="0" lang="de-DE"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 </a:t>
            </a:r>
            <a:r>
              <a:rPr kumimoji="0" lang="en-GB" sz="105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are the origin, manufacture and production of (Indicate the Country of Origin).”</a:t>
            </a:r>
          </a:p>
        </p:txBody>
      </p:sp>
      <p:sp>
        <p:nvSpPr>
          <p:cNvPr id="21" name="TextBox 20">
            <a:extLst>
              <a:ext uri="{FF2B5EF4-FFF2-40B4-BE49-F238E27FC236}">
                <a16:creationId xmlns:a16="http://schemas.microsoft.com/office/drawing/2014/main" id="{11F2481F-F375-BEF5-D124-B083061CA998}"/>
              </a:ext>
            </a:extLst>
          </p:cNvPr>
          <p:cNvSpPr txBox="1"/>
          <p:nvPr/>
        </p:nvSpPr>
        <p:spPr>
          <a:xfrm>
            <a:off x="11866180" y="6503662"/>
            <a:ext cx="18288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166388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AF7DC-EC48-BF9D-1F78-3A2874A48C5F}"/>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0563000C-BAFD-B656-3529-E397A62D739D}"/>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BF7278DE-BD87-0C47-4937-E2EB56324B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8982FC43-E3C2-688B-C06D-30F70A1A27C0}"/>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5EAA221-65B3-78C4-29E3-DDA9317F3A5B}"/>
              </a:ext>
            </a:extLst>
          </p:cNvPr>
          <p:cNvSpPr txBox="1"/>
          <p:nvPr/>
        </p:nvSpPr>
        <p:spPr>
          <a:xfrm>
            <a:off x="3677917" y="1813172"/>
            <a:ext cx="8026400" cy="1615827"/>
          </a:xfrm>
          <a:prstGeom prst="rect">
            <a:avLst/>
          </a:prstGeom>
          <a:noFill/>
        </p:spPr>
        <p:txBody>
          <a:bodyPr wrap="square">
            <a:spAutoFit/>
          </a:bodyPr>
          <a:lstStyle/>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 case of more than 1 HS code per invoice, a summary of the HS codes is required along with the Commercial Invoice &amp; Packing List.</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HS Code Summary sheet should mention the Individual Country of Origin, the total weight and value of the respective HS Codes mentioned on the summary must match with the total weight and value declared on the invoice. </a:t>
            </a: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HS Code Summary is required in order to prepare the customs Bill of Entry through the customs online system.</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Failure to comply with the above will result in a delay in customs clearance.</a:t>
            </a:r>
            <a:endParaRPr lang="en-US" sz="1100" dirty="0">
              <a:latin typeface="Arial" panose="020B0604020202020204" pitchFamily="34" charset="0"/>
              <a:cs typeface="Arial" panose="020B0604020202020204" pitchFamily="34" charset="0"/>
            </a:endParaRPr>
          </a:p>
        </p:txBody>
      </p:sp>
      <p:pic>
        <p:nvPicPr>
          <p:cNvPr id="5" name="Grafik 9">
            <a:extLst>
              <a:ext uri="{FF2B5EF4-FFF2-40B4-BE49-F238E27FC236}">
                <a16:creationId xmlns:a16="http://schemas.microsoft.com/office/drawing/2014/main" id="{004298F9-722F-584F-5103-992B94261DD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bwMode="gray">
          <a:xfrm>
            <a:off x="3909440" y="1058210"/>
            <a:ext cx="469517" cy="469517"/>
          </a:xfrm>
          <a:prstGeom prst="rect">
            <a:avLst/>
          </a:prstGeom>
        </p:spPr>
      </p:pic>
      <p:sp>
        <p:nvSpPr>
          <p:cNvPr id="7" name="TextBox 6">
            <a:extLst>
              <a:ext uri="{FF2B5EF4-FFF2-40B4-BE49-F238E27FC236}">
                <a16:creationId xmlns:a16="http://schemas.microsoft.com/office/drawing/2014/main" id="{AD9A2782-B117-6ADA-1E16-F3A6519CC978}"/>
              </a:ext>
            </a:extLst>
          </p:cNvPr>
          <p:cNvSpPr txBox="1"/>
          <p:nvPr/>
        </p:nvSpPr>
        <p:spPr>
          <a:xfrm>
            <a:off x="11836400" y="6516450"/>
            <a:ext cx="153416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3632271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2BA2F-E7BD-0F0D-0B8C-05EB188E7784}"/>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8F3B5677-111C-AFDD-0328-A47970FFFCA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C783E3BC-54F2-4A12-6216-2ACFA116E5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12B6D6D6-638C-2B93-64DF-775C4EDC4C23}"/>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2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0B28830E-6BCF-CE0B-0C09-F6EDD25B5B48}"/>
              </a:ext>
            </a:extLst>
          </p:cNvPr>
          <p:cNvSpPr txBox="1"/>
          <p:nvPr/>
        </p:nvSpPr>
        <p:spPr>
          <a:xfrm>
            <a:off x="3464561" y="1124522"/>
            <a:ext cx="8087360" cy="5170646"/>
          </a:xfrm>
          <a:prstGeom prst="rect">
            <a:avLst/>
          </a:prstGeom>
          <a:noFill/>
        </p:spPr>
        <p:txBody>
          <a:bodyPr wrap="square">
            <a:spAutoFit/>
          </a:bodyPr>
          <a:lstStyle/>
          <a:p>
            <a:pPr marL="1348740" marR="0" lvl="0" indent="-891540" algn="l" defTabSz="914400" rtl="0" eaLnBrk="1" fontAlgn="auto" latinLnBrk="0" hangingPunct="1">
              <a:lnSpc>
                <a:spcPct val="100000"/>
              </a:lnSpc>
              <a:spcBef>
                <a:spcPts val="0"/>
              </a:spcBef>
              <a:spcAft>
                <a:spcPts val="0"/>
              </a:spcAft>
              <a:buClrTx/>
              <a:buSzTx/>
              <a:buFontTx/>
              <a:buNone/>
              <a:tabLst/>
              <a:defRPr/>
            </a:pPr>
            <a:r>
              <a:rPr kumimoji="0" lang="en-US" sz="11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ATA Carnet</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The United Arab Emirates is now a member of the ATA Carnet Consortium. Dubai Customs Implemented the facility for customs clearance under ATA Carnet, which is strictly subjected to Dubai Customs Rules and Regulations. Exhibitors or the overseas forwarders are requested to contact us in advance for assistance and must obtain our approval before dispatch of any shipment under ATA Carnet. Dubai Customs Terms and Conditions would apply. </a:t>
            </a: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de-DE"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Rules and Regulations</a:t>
            </a: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ATA Carnet clearance in Dubai is governed by very strict customs rules and regulations. Please adhere to the following:</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Indicate ATA Carnet Reference number on the waybills</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Only one (1) ATA Carnet is allowed per shipment, multiple ATA Carnet will not be entertained.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Number of packages, package type, weight, etc. mentioned on the ATA Carnet must be the same in the shipping documents (i.e., Waybill details must match with the ATA Carnet declared information). Also, the Country of Origin must be indicated in the ATA Carnet.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Make sure that the weight and number of packages indicated on the ATA Carnet is accurate as the same weight and number of packages should be re-exported. Please note that the re-export shipment will be weighed at the Airport and if a different weight is monitored, shipment may be detained by the Customs. Complete shipment (100%) must be re-exported.</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Permanent import items like consumable, giveaways and brochures must not be included or clubbed with ATA Carnet shipment. Such items must be sent as separate shipment on Commercial Invoice and Packing List.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Shipment on ATA Carnet cannot be re-exported or returned partially or as multiple shipments.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Any “Authorized Representative” must be mentioned in the “Represented By” Column on the ATA Carnet.</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An original Authorization Letter authorizing “Rhenus Logistics” to handle the ATA Carnet on behalf of the Exhibitor is mandatory. The ATA Carnet Reference Number must be indicated, and letter must be printed on the ATA Carnet holder headed paper with Original stamp and representative signature.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r>
              <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Please indicate “Fairs &amp; Exhibitions” in the Purpose column of the ATA Carnet. </a:t>
            </a:r>
          </a:p>
          <a:p>
            <a:pPr marL="685800" marR="0" lvl="1" indent="-228600" algn="l" defTabSz="914400" rtl="0" eaLnBrk="1" fontAlgn="auto" latinLnBrk="0" hangingPunct="1">
              <a:lnSpc>
                <a:spcPct val="100000"/>
              </a:lnSpc>
              <a:spcBef>
                <a:spcPts val="0"/>
              </a:spcBef>
              <a:spcAft>
                <a:spcPts val="0"/>
              </a:spcAft>
              <a:buClr>
                <a:prstClr val="black"/>
              </a:buClr>
              <a:buSzPct val="100000"/>
              <a:buFont typeface="+mj-lt"/>
              <a:buAutoNum type="arabicPeriod"/>
              <a:tabLst>
                <a:tab pos="914400" algn="l"/>
              </a:tabLst>
              <a:defRPr/>
            </a:pPr>
            <a:endPar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457200" marR="0" lvl="1" indent="0" algn="l" defTabSz="914400" rtl="0" eaLnBrk="1" fontAlgn="auto" latinLnBrk="0" hangingPunct="1">
              <a:lnSpc>
                <a:spcPct val="100000"/>
              </a:lnSpc>
              <a:spcBef>
                <a:spcPts val="0"/>
              </a:spcBef>
              <a:spcAft>
                <a:spcPts val="0"/>
              </a:spcAft>
              <a:buClr>
                <a:prstClr val="black"/>
              </a:buClr>
              <a:buSzPct val="100000"/>
              <a:buFontTx/>
              <a:buNone/>
              <a:tabLst>
                <a:tab pos="914400" algn="l"/>
              </a:tabLst>
              <a:defRPr/>
            </a:pPr>
            <a:endParaRPr kumimoji="0" lang="en-US"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457200" marR="0" lvl="1" indent="0" algn="ctr" defTabSz="914400" rtl="0" eaLnBrk="1" fontAlgn="auto" latinLnBrk="0" hangingPunct="1">
              <a:lnSpc>
                <a:spcPct val="100000"/>
              </a:lnSpc>
              <a:spcBef>
                <a:spcPts val="0"/>
              </a:spcBef>
              <a:spcAft>
                <a:spcPts val="0"/>
              </a:spcAft>
              <a:buClr>
                <a:prstClr val="black"/>
              </a:buClr>
              <a:buSzPct val="100000"/>
              <a:buFontTx/>
              <a:buNone/>
              <a:tabLst>
                <a:tab pos="914400" algn="l"/>
              </a:tabLst>
              <a:defRPr/>
            </a:pPr>
            <a:r>
              <a:rPr kumimoji="0" lang="en-US" sz="1100" b="1" i="1" u="none" strike="noStrike" kern="1200" cap="none" spc="0" normalizeH="0" baseline="0" noProof="0" dirty="0">
                <a:ln>
                  <a:noFill/>
                </a:ln>
                <a:solidFill>
                  <a:srgbClr val="C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Please check with us before carrying out the shipment under ATA Carnet.</a:t>
            </a:r>
            <a:endParaRPr kumimoji="0" lang="de-DE" sz="1100" b="1" i="1" u="none" strike="noStrike" kern="1200" cap="none" spc="0" normalizeH="0" baseline="0" noProof="0" dirty="0">
              <a:ln>
                <a:noFill/>
              </a:ln>
              <a:solidFill>
                <a:srgbClr val="C00000"/>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p:txBody>
      </p:sp>
      <p:sp>
        <p:nvSpPr>
          <p:cNvPr id="7" name="TextBox 6">
            <a:extLst>
              <a:ext uri="{FF2B5EF4-FFF2-40B4-BE49-F238E27FC236}">
                <a16:creationId xmlns:a16="http://schemas.microsoft.com/office/drawing/2014/main" id="{B929A02F-F592-ADAF-1342-035F5191CB92}"/>
              </a:ext>
            </a:extLst>
          </p:cNvPr>
          <p:cNvSpPr txBox="1"/>
          <p:nvPr/>
        </p:nvSpPr>
        <p:spPr>
          <a:xfrm>
            <a:off x="11866880" y="6526610"/>
            <a:ext cx="24384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230528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C38B1-5C14-D9B7-B374-3B8FE724432B}"/>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5D8789A-A0DD-A56B-6D44-12D37514976C}"/>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ED1BD733-7D2A-8C81-AA5B-279D37136A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0A48753B-5986-0A2B-B967-3D0144A9101C}"/>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D1C0BD42-4CC3-2BA0-C5B6-2067B057CF65}"/>
              </a:ext>
            </a:extLst>
          </p:cNvPr>
          <p:cNvSpPr txBox="1"/>
          <p:nvPr/>
        </p:nvSpPr>
        <p:spPr>
          <a:xfrm>
            <a:off x="3474716" y="1109133"/>
            <a:ext cx="8270243" cy="4832092"/>
          </a:xfrm>
          <a:prstGeom prst="rect">
            <a:avLst/>
          </a:prstGeom>
          <a:noFill/>
        </p:spPr>
        <p:txBody>
          <a:bodyPr wrap="square">
            <a:spAutoFit/>
          </a:bodyPr>
          <a:lstStyle/>
          <a:p>
            <a:pPr marL="1348740" marR="0" lvl="0" indent="-891540" algn="l" defTabSz="914400" rtl="0" eaLnBrk="1" fontAlgn="auto" latinLnBrk="0" hangingPunct="1">
              <a:lnSpc>
                <a:spcPct val="100000"/>
              </a:lnSpc>
              <a:spcBef>
                <a:spcPts val="0"/>
              </a:spcBef>
              <a:spcAft>
                <a:spcPts val="0"/>
              </a:spcAft>
              <a:buClrTx/>
              <a:buSzTx/>
              <a:buFontTx/>
              <a:buNone/>
              <a:tabLst/>
              <a:defRPr/>
            </a:pPr>
            <a:r>
              <a:rPr kumimoji="0" lang="en-GB" sz="1100" b="1" i="0" u="sng"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Certificate of Origin (only mandatory for Sea freight shipments)</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This document must be sent as an original, attested by your local Chamber of Commerce. </a:t>
            </a: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Please consign the Certificate of origin as follows:</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Rhenus Logistics Gulf LLC</a:t>
            </a:r>
            <a:endParaRPr kumimoji="0" lang="de-DE" sz="1100" b="0"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 </a:t>
            </a:r>
            <a:r>
              <a:rPr lang="en-GB" sz="1100" b="1" dirty="0">
                <a:solidFill>
                  <a:prstClr val="black"/>
                </a:solidFill>
                <a:latin typeface="Arial" panose="020B0604020202020204" pitchFamily="34" charset="0"/>
                <a:ea typeface="Times New Roman" panose="02020603050405020304" pitchFamily="18" charset="0"/>
                <a:cs typeface="Arial" panose="020B0604020202020204" pitchFamily="34" charset="0"/>
              </a:rPr>
              <a:t>DIHAD</a:t>
            </a: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2026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P.O. Box </a:t>
            </a:r>
            <a:r>
              <a:rPr kumimoji="0" lang="en-US"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712255</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Dubai, UAE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57200" marR="0" lvl="0" indent="0" algn="l" defTabSz="914400" rtl="0" eaLnBrk="1" fontAlgn="auto" latinLnBrk="0" hangingPunct="1">
              <a:lnSpc>
                <a:spcPct val="100000"/>
              </a:lnSpc>
              <a:spcBef>
                <a:spcPts val="0"/>
              </a:spcBef>
              <a:spcAft>
                <a:spcPts val="0"/>
              </a:spcAft>
              <a:buClrTx/>
              <a:buSzTx/>
              <a:buFontTx/>
              <a:buNone/>
              <a:tabLst/>
              <a:defRPr/>
            </a:pPr>
            <a:r>
              <a:rPr kumimoji="0" lang="en-GB" sz="1100" b="1" i="1" u="none" strike="noStrike" kern="1200" cap="none" spc="0" normalizeH="0" baseline="0" noProof="0" dirty="0">
                <a:ln>
                  <a:noFill/>
                </a:ln>
                <a:solidFill>
                  <a:srgbClr val="333333"/>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Number of packages / kinds of packing must match with the commercial invoice / packing list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Description of the contents – as accurate as possible – must match with the commercial invoice / packing list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Serial-Numbers (if existent)</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Customs-Tariff-Numbers (HS Codes) </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Freight-term “CIF Dubai”</a:t>
            </a: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628650" marR="0" lvl="1" indent="-171450" algn="l" defTabSz="914400" rtl="0" eaLnBrk="1" fontAlgn="auto" latinLnBrk="0" hangingPunct="1">
              <a:lnSpc>
                <a:spcPct val="100000"/>
              </a:lnSpc>
              <a:spcBef>
                <a:spcPts val="0"/>
              </a:spcBef>
              <a:spcAft>
                <a:spcPts val="0"/>
              </a:spcAft>
              <a:buClr>
                <a:srgbClr val="FF0000"/>
              </a:buClr>
              <a:buSzPct val="150000"/>
              <a:buFont typeface="Arial" panose="020B0604020202020204" pitchFamily="34" charset="0"/>
              <a:buChar char="•"/>
              <a:tabLst>
                <a:tab pos="914400" algn="l"/>
              </a:tabLst>
              <a:defRPr/>
            </a:pPr>
            <a:r>
              <a:rPr kumimoji="0" lang="en-GB"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rPr>
              <a:t>Dimensions / gross- and net-weights (for each package)</a:t>
            </a:r>
            <a:endParaRPr kumimoji="0" lang="de-DE" sz="1100" b="0" i="0" u="none" strike="noStrike" kern="1200" cap="none" spc="0" normalizeH="0" baseline="0" noProof="0" dirty="0">
              <a:ln>
                <a:noFill/>
              </a:ln>
              <a:solidFill>
                <a:prstClr val="black"/>
              </a:solidFill>
              <a:effectLst/>
              <a:uLnTx/>
              <a:uFill>
                <a:solidFill>
                  <a:srgbClr val="000000"/>
                </a:solidFill>
              </a:uFill>
              <a:latin typeface="Arial" panose="020B0604020202020204" pitchFamily="34" charset="0"/>
              <a:ea typeface="Times New Roman" panose="02020603050405020304" pitchFamily="18" charset="0"/>
              <a:cs typeface="Arial" panose="020B0604020202020204" pitchFamily="34" charset="0"/>
            </a:endParaRPr>
          </a:p>
          <a:p>
            <a:pPr marL="914400" marR="0" lvl="0" indent="0" algn="l" defTabSz="914400" rtl="0" eaLnBrk="1" fontAlgn="auto" latinLnBrk="0" hangingPunct="1">
              <a:lnSpc>
                <a:spcPct val="100000"/>
              </a:lnSpc>
              <a:spcBef>
                <a:spcPts val="0"/>
              </a:spcBef>
              <a:spcAft>
                <a:spcPts val="0"/>
              </a:spcAft>
              <a:buClrTx/>
              <a:buSzTx/>
              <a:buFontTx/>
              <a:buNone/>
              <a:tabLst/>
              <a:defRPr/>
            </a:pPr>
            <a:endParaRPr kumimoji="0" lang="de-DE"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Failure to follow the a.m. instructions may lead to very serious problems with Customs Authorities. This might cause delays with the delivery and/or considerable Customs Fines. </a:t>
            </a: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44958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rPr>
              <a:t>HANDWRITTEN documents will not be accepted.</a:t>
            </a:r>
            <a:endParaRPr kumimoji="0" lang="de-DE" sz="1100" b="1" i="0" u="none" strike="noStrike" kern="1200" cap="none" spc="0" normalizeH="0" baseline="0" noProof="0" dirty="0">
              <a:ln>
                <a:noFill/>
              </a:ln>
              <a:solidFill>
                <a:srgbClr val="002060"/>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6" name="TextBox 5">
            <a:extLst>
              <a:ext uri="{FF2B5EF4-FFF2-40B4-BE49-F238E27FC236}">
                <a16:creationId xmlns:a16="http://schemas.microsoft.com/office/drawing/2014/main" id="{1BEE1852-2621-6C1A-6036-06F0E9E3F7E6}"/>
              </a:ext>
            </a:extLst>
          </p:cNvPr>
          <p:cNvSpPr txBox="1"/>
          <p:nvPr/>
        </p:nvSpPr>
        <p:spPr>
          <a:xfrm>
            <a:off x="11785595" y="6496131"/>
            <a:ext cx="254000"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1177484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443BB-545C-9C15-A49C-C956B2765C7E}"/>
            </a:ext>
          </a:extLst>
        </p:cNvPr>
        <p:cNvGrpSpPr/>
        <p:nvPr/>
      </p:nvGrpSpPr>
      <p:grpSpPr>
        <a:xfrm>
          <a:off x="0" y="0"/>
          <a:ext cx="0" cy="0"/>
          <a:chOff x="0" y="0"/>
          <a:chExt cx="0" cy="0"/>
        </a:xfrm>
      </p:grpSpPr>
      <p:sp>
        <p:nvSpPr>
          <p:cNvPr id="1979" name="Freeform 1979">
            <a:extLst>
              <a:ext uri="{FF2B5EF4-FFF2-40B4-BE49-F238E27FC236}">
                <a16:creationId xmlns:a16="http://schemas.microsoft.com/office/drawing/2014/main" id="{E68856CC-3786-0464-6392-E56D99DFA5D1}"/>
              </a:ext>
            </a:extLst>
          </p:cNvPr>
          <p:cNvSpPr/>
          <p:nvPr/>
        </p:nvSpPr>
        <p:spPr>
          <a:xfrm>
            <a:off x="0" y="0"/>
            <a:ext cx="3383279" cy="6858000"/>
          </a:xfrm>
          <a:custGeom>
            <a:avLst/>
            <a:gdLst/>
            <a:ahLst/>
            <a:cxnLst/>
            <a:rect l="0" t="0" r="0" b="0"/>
            <a:pathLst>
              <a:path w="5414039" h="6858000">
                <a:moveTo>
                  <a:pt x="0" y="0"/>
                </a:moveTo>
                <a:lnTo>
                  <a:pt x="5414039" y="0"/>
                </a:lnTo>
                <a:lnTo>
                  <a:pt x="5414039" y="6858000"/>
                </a:lnTo>
                <a:lnTo>
                  <a:pt x="0" y="6858000"/>
                </a:lnTo>
                <a:close/>
                <a:moveTo>
                  <a:pt x="6857999" y="6858000"/>
                </a:moveTo>
              </a:path>
            </a:pathLst>
          </a:custGeom>
          <a:solidFill>
            <a:srgbClr val="00215D">
              <a:alpha val="8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endParaRPr kumimoji="0" lang="en-US" sz="1200" b="0" i="0" u="none" strike="noStrike" kern="1200" cap="none" spc="0" normalizeH="0" baseline="0" noProof="0" dirty="0">
              <a:ln>
                <a:noFill/>
              </a:ln>
              <a:solidFill>
                <a:prstClr val="black"/>
              </a:solidFill>
              <a:effectLst/>
              <a:uLnTx/>
              <a:uFillTx/>
              <a:latin typeface="DB Sans"/>
              <a:ea typeface="+mn-ea"/>
              <a:cs typeface="+mn-cs"/>
            </a:endParaRPr>
          </a:p>
        </p:txBody>
      </p:sp>
      <p:pic>
        <p:nvPicPr>
          <p:cNvPr id="23" name="Picture 22" descr="A logo for a company&#10;&#10;AI-generated content may be incorrect.">
            <a:extLst>
              <a:ext uri="{FF2B5EF4-FFF2-40B4-BE49-F238E27FC236}">
                <a16:creationId xmlns:a16="http://schemas.microsoft.com/office/drawing/2014/main" id="{22BF61AA-692D-2157-F37D-DCD342F96E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5720" y="0"/>
            <a:ext cx="2136280" cy="1318020"/>
          </a:xfrm>
          <a:prstGeom prst="rect">
            <a:avLst/>
          </a:prstGeom>
        </p:spPr>
      </p:pic>
      <p:sp>
        <p:nvSpPr>
          <p:cNvPr id="25" name="TextBox 24">
            <a:extLst>
              <a:ext uri="{FF2B5EF4-FFF2-40B4-BE49-F238E27FC236}">
                <a16:creationId xmlns:a16="http://schemas.microsoft.com/office/drawing/2014/main" id="{5F48CEB1-BBE9-A4DA-F74B-3DC882AC57E0}"/>
              </a:ext>
            </a:extLst>
          </p:cNvPr>
          <p:cNvSpPr txBox="1"/>
          <p:nvPr/>
        </p:nvSpPr>
        <p:spPr>
          <a:xfrm>
            <a:off x="294638" y="989870"/>
            <a:ext cx="2794001" cy="4878259"/>
          </a:xfrm>
          <a:prstGeom prst="rect">
            <a:avLst/>
          </a:prstGeom>
          <a:noFill/>
        </p:spPr>
        <p:txBody>
          <a:bodyPr wrap="square">
            <a:spAutoFit/>
          </a:bodyPr>
          <a:lstStyle/>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3" action="ppaction://hlinksldjump">
                  <a:extLst>
                    <a:ext uri="{A12FA001-AC4F-418D-AE19-62706E023703}">
                      <ahyp:hlinkClr xmlns:ahyp="http://schemas.microsoft.com/office/drawing/2018/hyperlinkcolor" val="tx"/>
                    </a:ext>
                  </a:extLst>
                </a:hlinkClick>
              </a:rPr>
              <a:t>Contact details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4" action="ppaction://hlinksldjump">
                  <a:extLst>
                    <a:ext uri="{A12FA001-AC4F-418D-AE19-62706E023703}">
                      <ahyp:hlinkClr xmlns:ahyp="http://schemas.microsoft.com/office/drawing/2018/hyperlinkcolor" val="tx"/>
                    </a:ext>
                  </a:extLst>
                </a:hlinkClick>
              </a:rPr>
              <a:t>Deadlines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5" action="ppaction://hlinksldjump">
                  <a:extLst>
                    <a:ext uri="{A12FA001-AC4F-418D-AE19-62706E023703}">
                      <ahyp:hlinkClr xmlns:ahyp="http://schemas.microsoft.com/office/drawing/2018/hyperlinkcolor" val="tx"/>
                    </a:ext>
                  </a:extLst>
                </a:hlinkClick>
              </a:rPr>
              <a:t>Documentation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6" action="ppaction://hlinksldjump">
                  <a:extLst>
                    <a:ext uri="{A12FA001-AC4F-418D-AE19-62706E023703}">
                      <ahyp:hlinkClr xmlns:ahyp="http://schemas.microsoft.com/office/drawing/2018/hyperlinkcolor" val="tx"/>
                    </a:ext>
                  </a:extLst>
                </a:hlinkClick>
              </a:rPr>
              <a:t>Commercial Invoice and Packing List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7" action="ppaction://hlinksldjump">
                  <a:extLst>
                    <a:ext uri="{A12FA001-AC4F-418D-AE19-62706E023703}">
                      <ahyp:hlinkClr xmlns:ahyp="http://schemas.microsoft.com/office/drawing/2018/hyperlinkcolor" val="tx"/>
                    </a:ext>
                  </a:extLst>
                </a:hlinkClick>
              </a:rPr>
              <a:t>HS Code Summary Sheet</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u="sng"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ATA Carnet</a:t>
            </a: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rId8" action="ppaction://hlinksldjump">
                  <a:extLst>
                    <a:ext uri="{A12FA001-AC4F-418D-AE19-62706E023703}">
                      <ahyp:hlinkClr xmlns:ahyp="http://schemas.microsoft.com/office/drawing/2018/hyperlinkcolor" val="tx"/>
                    </a:ext>
                  </a:extLst>
                </a:hlinkClick>
              </a:rPr>
              <a:t>Certificate of origin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Air waybill Instruction </a:t>
            </a:r>
            <a:endParaRPr kumimoji="0" lang="en-US" sz="1200" b="1"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Sea waybill Instruction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Packing &amp; Marking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Customs Clearance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Storage on Site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Transport Insurance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Return Instructions</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Terms &amp; Conditions </a:t>
            </a:r>
            <a:endPar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600"/>
              </a:spcBef>
              <a:spcAft>
                <a:spcPts val="600"/>
              </a:spcAft>
              <a:buClr>
                <a:srgbClr val="5DB1B9"/>
              </a:buClr>
              <a:buSzTx/>
              <a:buFontTx/>
              <a:buNone/>
              <a:tabLst/>
              <a:defRPr/>
            </a:pPr>
            <a:r>
              <a:rPr kumimoji="0" lang="en-US" sz="1000" i="0"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hlinkClick r:id="" action="ppaction://noaction">
                  <a:extLst>
                    <a:ext uri="{A12FA001-AC4F-418D-AE19-62706E023703}">
                      <ahyp:hlinkClr xmlns:ahyp="http://schemas.microsoft.com/office/drawing/2018/hyperlinkcolor" val="tx"/>
                    </a:ext>
                  </a:extLst>
                </a:hlinkClick>
              </a:rPr>
              <a:t>Your contact details on show site</a:t>
            </a:r>
            <a:endParaRPr lang="en-US" sz="1000" dirty="0">
              <a:solidFill>
                <a:schemeClr val="bg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6C153A25-E6D2-C08A-879D-AC5329CC2D27}"/>
              </a:ext>
            </a:extLst>
          </p:cNvPr>
          <p:cNvSpPr txBox="1"/>
          <p:nvPr/>
        </p:nvSpPr>
        <p:spPr>
          <a:xfrm>
            <a:off x="3555997" y="1078653"/>
            <a:ext cx="8097524" cy="5339923"/>
          </a:xfrm>
          <a:prstGeom prst="rect">
            <a:avLst/>
          </a:prstGeom>
          <a:noFill/>
        </p:spPr>
        <p:txBody>
          <a:bodyPr wrap="square">
            <a:spAutoFit/>
          </a:bodyPr>
          <a:lstStyle/>
          <a:p>
            <a:pPr marL="342900" indent="106680" algn="just">
              <a:spcAft>
                <a:spcPts val="0"/>
              </a:spcAft>
            </a:pPr>
            <a:r>
              <a:rPr lang="en-GB"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rPr>
              <a:t>Consigning Instructions</a:t>
            </a:r>
          </a:p>
          <a:p>
            <a:pPr marL="342900" indent="106680" algn="just">
              <a:spcAft>
                <a:spcPts val="0"/>
              </a:spcAft>
            </a:pPr>
            <a:endParaRPr lang="de-DE" sz="1100" b="1" u="sng"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For </a:t>
            </a:r>
            <a:r>
              <a:rPr lang="en-GB" sz="1100" i="1" u="sng" dirty="0">
                <a:latin typeface="Arial" panose="020B0604020202020204" pitchFamily="34" charset="0"/>
                <a:ea typeface="Times New Roman" panose="02020603050405020304" pitchFamily="18" charset="0"/>
                <a:cs typeface="Arial" panose="020B0604020202020204" pitchFamily="34" charset="0"/>
              </a:rPr>
              <a:t>ATA Carnet Shipment</a:t>
            </a:r>
            <a:r>
              <a:rPr lang="en-GB" sz="1100" i="1" dirty="0">
                <a:latin typeface="Arial" panose="020B0604020202020204" pitchFamily="34" charset="0"/>
                <a:ea typeface="Times New Roman" panose="02020603050405020304" pitchFamily="18" charset="0"/>
                <a:cs typeface="Arial" panose="020B0604020202020204" pitchFamily="34" charset="0"/>
              </a:rPr>
              <a:t>, </a:t>
            </a:r>
            <a:r>
              <a:rPr lang="en-GB" sz="1100" dirty="0">
                <a:latin typeface="Arial" panose="020B0604020202020204" pitchFamily="34" charset="0"/>
                <a:ea typeface="Times New Roman" panose="02020603050405020304" pitchFamily="18" charset="0"/>
                <a:cs typeface="Arial" panose="020B0604020202020204" pitchFamily="34" charset="0"/>
              </a:rPr>
              <a:t>please</a:t>
            </a:r>
            <a:r>
              <a:rPr lang="en-GB" sz="1100" i="1" dirty="0">
                <a:latin typeface="Arial" panose="020B0604020202020204" pitchFamily="34" charset="0"/>
                <a:ea typeface="Times New Roman" panose="02020603050405020304" pitchFamily="18" charset="0"/>
                <a:cs typeface="Arial" panose="020B0604020202020204" pitchFamily="34" charset="0"/>
              </a:rPr>
              <a:t> </a:t>
            </a:r>
            <a:r>
              <a:rPr lang="en-GB" sz="1100" dirty="0">
                <a:latin typeface="Arial" panose="020B0604020202020204" pitchFamily="34" charset="0"/>
                <a:ea typeface="Times New Roman" panose="02020603050405020304" pitchFamily="18" charset="0"/>
                <a:cs typeface="Arial" panose="020B0604020202020204" pitchFamily="34" charset="0"/>
              </a:rPr>
              <a:t>send on IATA direct AWB.</a:t>
            </a:r>
          </a:p>
          <a:p>
            <a:pPr marL="342900" indent="106680" algn="just">
              <a:spcAft>
                <a:spcPts val="0"/>
              </a:spcAft>
            </a:pPr>
            <a:endParaRPr lang="en-GB"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All </a:t>
            </a:r>
            <a:r>
              <a:rPr lang="en-GB" sz="1100" b="1" dirty="0">
                <a:latin typeface="Arial" panose="020B0604020202020204" pitchFamily="34" charset="0"/>
                <a:ea typeface="Times New Roman" panose="02020603050405020304" pitchFamily="18" charset="0"/>
                <a:cs typeface="Arial" panose="020B0604020202020204" pitchFamily="34" charset="0"/>
              </a:rPr>
              <a:t>MAWB </a:t>
            </a:r>
            <a:r>
              <a:rPr lang="en-GB" sz="1100" dirty="0">
                <a:latin typeface="Arial" panose="020B0604020202020204" pitchFamily="34" charset="0"/>
                <a:ea typeface="Times New Roman" panose="02020603050405020304" pitchFamily="18" charset="0"/>
                <a:cs typeface="Arial" panose="020B0604020202020204" pitchFamily="34" charset="0"/>
              </a:rPr>
              <a:t>must be consigned as follows: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algn="just">
              <a:spcAft>
                <a:spcPts val="0"/>
              </a:spcAft>
            </a:pPr>
            <a:r>
              <a:rPr lang="en-GB" sz="1100" dirty="0">
                <a:latin typeface="Arial" panose="020B0604020202020204" pitchFamily="34" charset="0"/>
                <a:ea typeface="Times New Roman" panose="02020603050405020304" pitchFamily="18" charset="0"/>
                <a:cs typeface="Arial" panose="020B0604020202020204" pitchFamily="34" charset="0"/>
              </a:rPr>
              <a:t>	</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Shipper: </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As per Invoice </a:t>
            </a:r>
          </a:p>
          <a:p>
            <a:pPr marL="342900" indent="106680" algn="just"/>
            <a:endParaRPr lang="en-GB" sz="1100" b="1" u="sng"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u="sng" dirty="0">
                <a:latin typeface="Arial" panose="020B0604020202020204" pitchFamily="34" charset="0"/>
                <a:ea typeface="Times New Roman" panose="02020603050405020304" pitchFamily="18" charset="0"/>
                <a:cs typeface="Arial" panose="020B0604020202020204" pitchFamily="34" charset="0"/>
              </a:rPr>
              <a:t>Consignee:</a:t>
            </a:r>
            <a:r>
              <a:rPr lang="en-GB" sz="1100" dirty="0">
                <a:latin typeface="Arial" panose="020B0604020202020204" pitchFamily="34" charset="0"/>
                <a:ea typeface="Times New Roman" panose="02020603050405020304" pitchFamily="18" charset="0"/>
                <a:cs typeface="Arial" panose="020B0604020202020204" pitchFamily="34" charset="0"/>
              </a:rPr>
              <a:t>			</a:t>
            </a:r>
          </a:p>
          <a:p>
            <a:pPr marL="342900" indent="106680" algn="just"/>
            <a:r>
              <a:rPr lang="en-US" sz="1100" dirty="0">
                <a:latin typeface="Arial" panose="020B0604020202020204" pitchFamily="34" charset="0"/>
                <a:ea typeface="Times New Roman" panose="02020603050405020304" pitchFamily="18" charset="0"/>
                <a:cs typeface="Arial" panose="020B0604020202020204" pitchFamily="34" charset="0"/>
              </a:rPr>
              <a:t>Rhenus Logistics Gulf DWC LLC</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b="1" dirty="0">
                <a:latin typeface="Arial" panose="020B0604020202020204" pitchFamily="34" charset="0"/>
                <a:ea typeface="Times New Roman" panose="02020603050405020304" pitchFamily="18" charset="0"/>
                <a:cs typeface="Arial" panose="020B0604020202020204" pitchFamily="34" charset="0"/>
              </a:rPr>
              <a:t>c/o </a:t>
            </a:r>
            <a:r>
              <a:rPr lang="en-US" sz="1100" b="1" dirty="0">
                <a:latin typeface="Arial" panose="020B0604020202020204" pitchFamily="34" charset="0"/>
                <a:ea typeface="Times New Roman" panose="02020603050405020304" pitchFamily="18" charset="0"/>
                <a:cs typeface="Arial" panose="020B0604020202020204" pitchFamily="34" charset="0"/>
              </a:rPr>
              <a:t>DIHAD 2026</a:t>
            </a:r>
            <a:endParaRPr lang="de-DE" sz="1100" b="1"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P.O. Box </a:t>
            </a:r>
            <a:r>
              <a:rPr lang="en-US" sz="1100" dirty="0">
                <a:latin typeface="Arial" panose="020B0604020202020204" pitchFamily="34" charset="0"/>
                <a:ea typeface="Times New Roman" panose="02020603050405020304" pitchFamily="18" charset="0"/>
                <a:cs typeface="Arial" panose="020B0604020202020204" pitchFamily="34" charset="0"/>
              </a:rPr>
              <a:t>712255</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Dubai, United Arab Emirates</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Contact: Mr. Anas Al Arid</a:t>
            </a: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Tel: +971 4 </a:t>
            </a:r>
            <a:r>
              <a:rPr lang="en-US" sz="1100" dirty="0">
                <a:latin typeface="Arial" panose="020B0604020202020204" pitchFamily="34" charset="0"/>
                <a:ea typeface="Times New Roman" panose="02020603050405020304" pitchFamily="18" charset="0"/>
                <a:cs typeface="Arial" panose="020B0604020202020204" pitchFamily="34" charset="0"/>
              </a:rPr>
              <a:t>806 1300</a:t>
            </a:r>
            <a:endParaRPr lang="de-DE" sz="1100" dirty="0">
              <a:latin typeface="Arial" panose="020B0604020202020204" pitchFamily="34" charset="0"/>
              <a:ea typeface="Times New Roman" panose="02020603050405020304" pitchFamily="18" charset="0"/>
              <a:cs typeface="Arial" panose="020B0604020202020204" pitchFamily="34" charset="0"/>
            </a:endParaRPr>
          </a:p>
          <a:p>
            <a:pPr marL="342900" indent="106680" algn="just"/>
            <a:r>
              <a:rPr lang="en-GB" sz="1100" dirty="0">
                <a:latin typeface="Arial" panose="020B0604020202020204" pitchFamily="34" charset="0"/>
                <a:ea typeface="Times New Roman" panose="02020603050405020304" pitchFamily="18" charset="0"/>
                <a:cs typeface="Arial" panose="020B0604020202020204" pitchFamily="34" charset="0"/>
              </a:rPr>
              <a:t>E-mail: anas.alarid@rhenus.com</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GB" sz="1100" b="1" u="sng" dirty="0">
                <a:latin typeface="Arial" panose="020B0604020202020204" pitchFamily="34" charset="0"/>
                <a:cs typeface="Arial" panose="020B0604020202020204" pitchFamily="34" charset="0"/>
              </a:rPr>
              <a:t>Notify Party:</a:t>
            </a:r>
            <a:r>
              <a:rPr lang="en-GB" sz="1100" dirty="0">
                <a:latin typeface="Arial" panose="020B0604020202020204" pitchFamily="34" charset="0"/>
                <a:cs typeface="Arial" panose="020B0604020202020204" pitchFamily="34" charset="0"/>
              </a:rPr>
              <a:t>			</a:t>
            </a:r>
          </a:p>
          <a:p>
            <a:pPr marL="342900" indent="106680" algn="just"/>
            <a:r>
              <a:rPr lang="en-GB" sz="1100" dirty="0">
                <a:latin typeface="Arial" panose="020B0604020202020204" pitchFamily="34" charset="0"/>
                <a:cs typeface="Arial" panose="020B0604020202020204" pitchFamily="34" charset="0"/>
              </a:rPr>
              <a:t>EXHIBITOR NAME</a:t>
            </a:r>
            <a:endParaRPr lang="de-DE" sz="1100" b="1"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HALL:        	STAND:</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r>
              <a:rPr lang="en-US" sz="1100" dirty="0">
                <a:latin typeface="Arial" panose="020B0604020202020204" pitchFamily="34" charset="0"/>
                <a:cs typeface="Arial" panose="020B0604020202020204" pitchFamily="34" charset="0"/>
              </a:rPr>
              <a:t>Nature and quantity of goods: </a:t>
            </a:r>
            <a:r>
              <a:rPr lang="en-US" sz="1100" b="1" dirty="0">
                <a:latin typeface="Arial" panose="020B0604020202020204" pitchFamily="34" charset="0"/>
                <a:cs typeface="Arial" panose="020B0604020202020204" pitchFamily="34" charset="0"/>
              </a:rPr>
              <a:t>Exhibition Goods</a:t>
            </a:r>
          </a:p>
          <a:p>
            <a:pPr marL="342900" indent="106680" algn="just"/>
            <a:endParaRPr lang="en-US" sz="1100" dirty="0">
              <a:latin typeface="Arial" panose="020B0604020202020204" pitchFamily="34" charset="0"/>
              <a:cs typeface="Arial" panose="020B0604020202020204" pitchFamily="34" charset="0"/>
            </a:endParaRPr>
          </a:p>
          <a:p>
            <a:pPr marL="342900" indent="106680" algn="just"/>
            <a:r>
              <a:rPr lang="en-GB" sz="1100" dirty="0">
                <a:latin typeface="Arial" panose="020B0604020202020204" pitchFamily="34" charset="0"/>
                <a:cs typeface="Arial" panose="020B0604020202020204" pitchFamily="34" charset="0"/>
              </a:rPr>
              <a:t>PLEASE ALSO MENTION THE FOLLOWING STATEMENT ON AWB:</a:t>
            </a:r>
          </a:p>
          <a:p>
            <a:pPr marL="342900" indent="106680" algn="just"/>
            <a:endParaRPr lang="en-GB" sz="1100" dirty="0">
              <a:latin typeface="Arial" panose="020B0604020202020204" pitchFamily="34" charset="0"/>
              <a:cs typeface="Arial" panose="020B0604020202020204" pitchFamily="34" charset="0"/>
            </a:endParaRPr>
          </a:p>
          <a:p>
            <a:pPr marL="342900" indent="106680" algn="just"/>
            <a:endParaRPr lang="en-GB" sz="1100" dirty="0">
              <a:latin typeface="Arial" panose="020B0604020202020204" pitchFamily="34" charset="0"/>
              <a:cs typeface="Arial" panose="020B0604020202020204" pitchFamily="34" charset="0"/>
            </a:endParaRPr>
          </a:p>
          <a:p>
            <a:pPr marL="342900" algn="ctr"/>
            <a:r>
              <a:rPr lang="en-GB" sz="1100" b="1" dirty="0">
                <a:latin typeface="Arial" panose="020B0604020202020204" pitchFamily="34" charset="0"/>
                <a:cs typeface="Arial" panose="020B0604020202020204" pitchFamily="34" charset="0"/>
              </a:rPr>
              <a:t> “In Transit to Dubai to the Exhibition Name for re-export at  the end of the exhibition.”</a:t>
            </a:r>
          </a:p>
          <a:p>
            <a:pPr marL="342900" algn="ctr"/>
            <a:endParaRPr lang="de-DE" sz="1100" b="1" dirty="0">
              <a:latin typeface="Arial" panose="020B0604020202020204" pitchFamily="34" charset="0"/>
              <a:cs typeface="Arial" panose="020B0604020202020204" pitchFamily="34" charset="0"/>
            </a:endParaRPr>
          </a:p>
          <a:p>
            <a:pPr marL="342900"/>
            <a:r>
              <a:rPr lang="en-US" sz="1100" dirty="0">
                <a:latin typeface="Arial" panose="020B0604020202020204" pitchFamily="34" charset="0"/>
                <a:cs typeface="Arial" panose="020B0604020202020204" pitchFamily="34" charset="0"/>
              </a:rPr>
              <a:t>Please ensure that the correct weight and pieces is mentioned on the AWB. Any irregularities in weight or pieces between the weight declared on the incoming documents and actual weight will result   a delay in the customs clearance.</a:t>
            </a:r>
            <a:endParaRPr lang="de-DE" sz="1100"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B4827B5B-B681-F227-1319-D380294BD14F}"/>
              </a:ext>
            </a:extLst>
          </p:cNvPr>
          <p:cNvPicPr>
            <a:picLocks noChangeAspect="1"/>
          </p:cNvPicPr>
          <p:nvPr/>
        </p:nvPicPr>
        <p:blipFill>
          <a:blip r:embed="rId9"/>
          <a:stretch>
            <a:fillRect/>
          </a:stretch>
        </p:blipFill>
        <p:spPr>
          <a:xfrm>
            <a:off x="4000364" y="515510"/>
            <a:ext cx="479406" cy="474360"/>
          </a:xfrm>
          <a:prstGeom prst="rect">
            <a:avLst/>
          </a:prstGeom>
        </p:spPr>
      </p:pic>
      <p:sp>
        <p:nvSpPr>
          <p:cNvPr id="5" name="TextBox 4">
            <a:extLst>
              <a:ext uri="{FF2B5EF4-FFF2-40B4-BE49-F238E27FC236}">
                <a16:creationId xmlns:a16="http://schemas.microsoft.com/office/drawing/2014/main" id="{72F5E323-0418-1744-971D-11318A749965}"/>
              </a:ext>
            </a:extLst>
          </p:cNvPr>
          <p:cNvSpPr txBox="1"/>
          <p:nvPr/>
        </p:nvSpPr>
        <p:spPr>
          <a:xfrm>
            <a:off x="11856723" y="6496131"/>
            <a:ext cx="335277" cy="24622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13D9F7D-0C28-4C21-AA99-7C67E34F632A}" type="slidenum">
              <a:rPr kumimoji="0" lang="en-US" sz="1000" b="1" i="0" u="none" strike="noStrike" kern="1200" cap="none" spc="0" normalizeH="0" baseline="0" noProof="0" smtClean="0">
                <a:ln>
                  <a:noFill/>
                </a:ln>
                <a:solidFill>
                  <a:prstClr val="black"/>
                </a:solidFill>
                <a:effectLst/>
                <a:uLnTx/>
                <a:uFillTx/>
                <a:latin typeface="DB Sans"/>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000" b="1" i="0" u="none" strike="noStrike" kern="1200" cap="none" spc="0" normalizeH="0" baseline="0" noProof="0" dirty="0">
              <a:ln>
                <a:noFill/>
              </a:ln>
              <a:solidFill>
                <a:prstClr val="black"/>
              </a:solidFill>
              <a:effectLst/>
              <a:uLnTx/>
              <a:uFillTx/>
              <a:latin typeface="DB Sans"/>
              <a:ea typeface="+mn-ea"/>
              <a:cs typeface="+mn-cs"/>
            </a:endParaRPr>
          </a:p>
        </p:txBody>
      </p:sp>
    </p:spTree>
    <p:extLst>
      <p:ext uri="{BB962C8B-B14F-4D97-AF65-F5344CB8AC3E}">
        <p14:creationId xmlns:p14="http://schemas.microsoft.com/office/powerpoint/2010/main" val="25549363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150</TotalTime>
  <Words>3957</Words>
  <Application>Microsoft Office PowerPoint</Application>
  <PresentationFormat>Widescreen</PresentationFormat>
  <Paragraphs>581</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Aptos Display</vt:lpstr>
      <vt:lpstr>Arial</vt:lpstr>
      <vt:lpstr>DB Head</vt:lpstr>
      <vt:lpstr>DB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Rhenus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 Arid, Anas</dc:creator>
  <cp:lastModifiedBy>Lapuz, Meilynn</cp:lastModifiedBy>
  <cp:revision>1</cp:revision>
  <dcterms:created xsi:type="dcterms:W3CDTF">2025-07-25T05:33:51Z</dcterms:created>
  <dcterms:modified xsi:type="dcterms:W3CDTF">2026-03-18T15:53:20Z</dcterms:modified>
</cp:coreProperties>
</file>