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305"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CED1BB-6697-4F76-8256-200E2AECA9F4}" v="1" dt="2026-03-18T16:46:39.4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4BEC45A9-A5B3-4EAC-959A-5D4F87004CAD}"/>
    <pc:docChg chg="modSld">
      <pc:chgData name="Lapuz, Meilynn" userId="a4e5216d-a4d1-4ac2-ae79-94d5e8008808" providerId="ADAL" clId="{4BEC45A9-A5B3-4EAC-959A-5D4F87004CAD}" dt="2025-10-17T11:20:57.695" v="55" actId="207"/>
      <pc:docMkLst>
        <pc:docMk/>
      </pc:docMkLst>
      <pc:sldChg chg="modSp mod">
        <pc:chgData name="Lapuz, Meilynn" userId="a4e5216d-a4d1-4ac2-ae79-94d5e8008808" providerId="ADAL" clId="{4BEC45A9-A5B3-4EAC-959A-5D4F87004CAD}" dt="2025-10-08T05:57:09.315" v="34" actId="20577"/>
        <pc:sldMkLst>
          <pc:docMk/>
          <pc:sldMk cId="2554936326" sldId="296"/>
        </pc:sldMkLst>
      </pc:sldChg>
      <pc:sldChg chg="modSp mod">
        <pc:chgData name="Lapuz, Meilynn" userId="a4e5216d-a4d1-4ac2-ae79-94d5e8008808" providerId="ADAL" clId="{4BEC45A9-A5B3-4EAC-959A-5D4F87004CAD}" dt="2025-10-17T11:20:57.695" v="55" actId="207"/>
        <pc:sldMkLst>
          <pc:docMk/>
          <pc:sldMk cId="2526043518" sldId="304"/>
        </pc:sldMkLst>
      </pc:sldChg>
      <pc:sldChg chg="modSp mod">
        <pc:chgData name="Lapuz, Meilynn" userId="a4e5216d-a4d1-4ac2-ae79-94d5e8008808" providerId="ADAL" clId="{4BEC45A9-A5B3-4EAC-959A-5D4F87004CAD}" dt="2025-10-08T05:56:43.176" v="31" actId="20577"/>
        <pc:sldMkLst>
          <pc:docMk/>
          <pc:sldMk cId="2316084518" sldId="305"/>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6T17:31:45.541" v="1559"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6T17:31:45.541" v="1559"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ECB2DD02-0A87-4612-A0C9-B99D126103D6}"/>
    <pc:docChg chg="custSel modSld">
      <pc:chgData name="Lapuz, Meilynn" userId="a4e5216d-a4d1-4ac2-ae79-94d5e8008808" providerId="ADAL" clId="{ECB2DD02-0A87-4612-A0C9-B99D126103D6}" dt="2025-12-14T15:15:39.148" v="176" actId="20577"/>
      <pc:docMkLst>
        <pc:docMk/>
      </pc:docMkLst>
      <pc:sldChg chg="addSp delSp modSp mod">
        <pc:chgData name="Lapuz, Meilynn" userId="a4e5216d-a4d1-4ac2-ae79-94d5e8008808" providerId="ADAL" clId="{ECB2DD02-0A87-4612-A0C9-B99D126103D6}" dt="2025-12-07T19:17:31.009" v="54" actId="20577"/>
        <pc:sldMkLst>
          <pc:docMk/>
          <pc:sldMk cId="0" sldId="283"/>
        </pc:sldMkLst>
      </pc:sldChg>
      <pc:sldChg chg="modSp mod">
        <pc:chgData name="Lapuz, Meilynn" userId="a4e5216d-a4d1-4ac2-ae79-94d5e8008808" providerId="ADAL" clId="{ECB2DD02-0A87-4612-A0C9-B99D126103D6}" dt="2025-12-07T19:20:54.783" v="89" actId="207"/>
        <pc:sldMkLst>
          <pc:docMk/>
          <pc:sldMk cId="1166388606" sldId="292"/>
        </pc:sldMkLst>
      </pc:sldChg>
      <pc:sldChg chg="modSp mod">
        <pc:chgData name="Lapuz, Meilynn" userId="a4e5216d-a4d1-4ac2-ae79-94d5e8008808" providerId="ADAL" clId="{ECB2DD02-0A87-4612-A0C9-B99D126103D6}" dt="2025-12-07T19:21:57.316" v="105" actId="20577"/>
        <pc:sldMkLst>
          <pc:docMk/>
          <pc:sldMk cId="1177484522" sldId="295"/>
        </pc:sldMkLst>
      </pc:sldChg>
      <pc:sldChg chg="modSp mod">
        <pc:chgData name="Lapuz, Meilynn" userId="a4e5216d-a4d1-4ac2-ae79-94d5e8008808" providerId="ADAL" clId="{ECB2DD02-0A87-4612-A0C9-B99D126103D6}" dt="2025-12-07T19:22:38.406" v="124" actId="20577"/>
        <pc:sldMkLst>
          <pc:docMk/>
          <pc:sldMk cId="2554936326" sldId="296"/>
        </pc:sldMkLst>
      </pc:sldChg>
      <pc:sldChg chg="modSp mod">
        <pc:chgData name="Lapuz, Meilynn" userId="a4e5216d-a4d1-4ac2-ae79-94d5e8008808" providerId="ADAL" clId="{ECB2DD02-0A87-4612-A0C9-B99D126103D6}" dt="2025-12-07T19:23:09.378" v="158" actId="20577"/>
        <pc:sldMkLst>
          <pc:docMk/>
          <pc:sldMk cId="4147684517" sldId="297"/>
        </pc:sldMkLst>
      </pc:sldChg>
      <pc:sldChg chg="modSp mod">
        <pc:chgData name="Lapuz, Meilynn" userId="a4e5216d-a4d1-4ac2-ae79-94d5e8008808" providerId="ADAL" clId="{ECB2DD02-0A87-4612-A0C9-B99D126103D6}" dt="2025-12-14T15:15:39.148" v="176" actId="20577"/>
        <pc:sldMkLst>
          <pc:docMk/>
          <pc:sldMk cId="3787395880" sldId="302"/>
        </pc:sldMkLst>
      </pc:sldChg>
      <pc:sldChg chg="modSp mod">
        <pc:chgData name="Lapuz, Meilynn" userId="a4e5216d-a4d1-4ac2-ae79-94d5e8008808" providerId="ADAL" clId="{ECB2DD02-0A87-4612-A0C9-B99D126103D6}" dt="2025-12-14T15:15:28.616" v="175" actId="2711"/>
        <pc:sldMkLst>
          <pc:docMk/>
          <pc:sldMk cId="1568119497" sldId="303"/>
        </pc:sldMkLst>
      </pc:sldChg>
    </pc:docChg>
  </pc:docChgLst>
  <pc:docChgLst>
    <pc:chgData name="Lapuz, Meilynn" userId="a4e5216d-a4d1-4ac2-ae79-94d5e8008808" providerId="ADAL" clId="{1E2AF1BE-8905-4286-9D7B-92AAF7171AE4}"/>
    <pc:docChg chg="modSld">
      <pc:chgData name="Lapuz, Meilynn" userId="a4e5216d-a4d1-4ac2-ae79-94d5e8008808" providerId="ADAL" clId="{1E2AF1BE-8905-4286-9D7B-92AAF7171AE4}" dt="2026-03-18T16:54:01.001" v="142" actId="1076"/>
      <pc:docMkLst>
        <pc:docMk/>
      </pc:docMkLst>
      <pc:sldChg chg="modSp mod">
        <pc:chgData name="Lapuz, Meilynn" userId="a4e5216d-a4d1-4ac2-ae79-94d5e8008808" providerId="ADAL" clId="{1E2AF1BE-8905-4286-9D7B-92AAF7171AE4}" dt="2026-03-18T16:54:01.001" v="142" actId="1076"/>
        <pc:sldMkLst>
          <pc:docMk/>
          <pc:sldMk cId="0" sldId="283"/>
        </pc:sldMkLst>
        <pc:spChg chg="mod">
          <ac:chgData name="Lapuz, Meilynn" userId="a4e5216d-a4d1-4ac2-ae79-94d5e8008808" providerId="ADAL" clId="{1E2AF1BE-8905-4286-9D7B-92AAF7171AE4}" dt="2026-03-18T16:53:44.543" v="141" actId="1076"/>
          <ac:spMkLst>
            <pc:docMk/>
            <pc:sldMk cId="0" sldId="283"/>
            <ac:spMk id="4" creationId="{3C1E4406-3173-FEC7-4E06-B0E25DD5E690}"/>
          </ac:spMkLst>
        </pc:spChg>
        <pc:spChg chg="mod">
          <ac:chgData name="Lapuz, Meilynn" userId="a4e5216d-a4d1-4ac2-ae79-94d5e8008808" providerId="ADAL" clId="{1E2AF1BE-8905-4286-9D7B-92AAF7171AE4}" dt="2026-03-18T16:47:16.400" v="121" actId="1076"/>
          <ac:spMkLst>
            <pc:docMk/>
            <pc:sldMk cId="0" sldId="283"/>
            <ac:spMk id="1953" creationId="{00000000-0000-0000-0000-000000000000}"/>
          </ac:spMkLst>
        </pc:spChg>
        <pc:spChg chg="mod">
          <ac:chgData name="Lapuz, Meilynn" userId="a4e5216d-a4d1-4ac2-ae79-94d5e8008808" providerId="ADAL" clId="{1E2AF1BE-8905-4286-9D7B-92AAF7171AE4}" dt="2026-03-18T16:54:01.001" v="142" actId="1076"/>
          <ac:spMkLst>
            <pc:docMk/>
            <pc:sldMk cId="0" sldId="283"/>
            <ac:spMk id="1977" creationId="{00000000-0000-0000-0000-000000000000}"/>
          </ac:spMkLst>
        </pc:spChg>
        <pc:picChg chg="mod">
          <ac:chgData name="Lapuz, Meilynn" userId="a4e5216d-a4d1-4ac2-ae79-94d5e8008808" providerId="ADAL" clId="{1E2AF1BE-8905-4286-9D7B-92AAF7171AE4}" dt="2026-03-18T16:47:26.361" v="123" actId="1076"/>
          <ac:picMkLst>
            <pc:docMk/>
            <pc:sldMk cId="0" sldId="283"/>
            <ac:picMk id="3" creationId="{E0B5226D-C3EE-4879-6EF3-A892359FBC31}"/>
          </ac:picMkLst>
        </pc:picChg>
      </pc:sldChg>
      <pc:sldChg chg="modSp mod">
        <pc:chgData name="Lapuz, Meilynn" userId="a4e5216d-a4d1-4ac2-ae79-94d5e8008808" providerId="ADAL" clId="{1E2AF1BE-8905-4286-9D7B-92AAF7171AE4}" dt="2026-01-28T17:14:22.010" v="100" actId="20577"/>
        <pc:sldMkLst>
          <pc:docMk/>
          <pc:sldMk cId="2316084518" sldId="305"/>
        </pc:sldMkLst>
      </pc:sldChg>
    </pc:docChg>
  </pc:docChgLst>
  <pc:docChgLst>
    <pc:chgData name="Lapuz, Meilynn" userId="a4e5216d-a4d1-4ac2-ae79-94d5e8008808" providerId="ADAL" clId="{9B56B139-E8EC-4EF1-A8E8-19C9952703D7}"/>
    <pc:docChg chg="undo custSel addSld delSld modSld">
      <pc:chgData name="Lapuz, Meilynn" userId="a4e5216d-a4d1-4ac2-ae79-94d5e8008808" providerId="ADAL" clId="{9B56B139-E8EC-4EF1-A8E8-19C9952703D7}" dt="2025-09-15T16:00:42.995" v="146" actId="2696"/>
      <pc:docMkLst>
        <pc:docMk/>
      </pc:docMkLst>
      <pc:sldChg chg="modSp del mod">
        <pc:chgData name="Lapuz, Meilynn" userId="a4e5216d-a4d1-4ac2-ae79-94d5e8008808" providerId="ADAL" clId="{9B56B139-E8EC-4EF1-A8E8-19C9952703D7}" dt="2025-09-15T16:00:42.995" v="146" actId="2696"/>
        <pc:sldMkLst>
          <pc:docMk/>
          <pc:sldMk cId="0" sldId="284"/>
        </pc:sldMkLst>
      </pc:sldChg>
      <pc:sldChg chg="modSp mod">
        <pc:chgData name="Lapuz, Meilynn" userId="a4e5216d-a4d1-4ac2-ae79-94d5e8008808" providerId="ADAL" clId="{9B56B139-E8EC-4EF1-A8E8-19C9952703D7}" dt="2025-09-14T12:12:48.116" v="135" actId="207"/>
        <pc:sldMkLst>
          <pc:docMk/>
          <pc:sldMk cId="1166388606" sldId="292"/>
        </pc:sldMkLst>
      </pc:sldChg>
      <pc:sldChg chg="modSp mod">
        <pc:chgData name="Lapuz, Meilynn" userId="a4e5216d-a4d1-4ac2-ae79-94d5e8008808" providerId="ADAL" clId="{9B56B139-E8EC-4EF1-A8E8-19C9952703D7}" dt="2025-09-14T12:12:57.437" v="137" actId="207"/>
        <pc:sldMkLst>
          <pc:docMk/>
          <pc:sldMk cId="1177484522" sldId="295"/>
        </pc:sldMkLst>
      </pc:sldChg>
      <pc:sldChg chg="modSp mod">
        <pc:chgData name="Lapuz, Meilynn" userId="a4e5216d-a4d1-4ac2-ae79-94d5e8008808" providerId="ADAL" clId="{9B56B139-E8EC-4EF1-A8E8-19C9952703D7}" dt="2025-09-14T12:13:06.924" v="138" actId="20577"/>
        <pc:sldMkLst>
          <pc:docMk/>
          <pc:sldMk cId="4147684517" sldId="297"/>
        </pc:sldMkLst>
      </pc:sldChg>
      <pc:sldChg chg="modSp mod">
        <pc:chgData name="Lapuz, Meilynn" userId="a4e5216d-a4d1-4ac2-ae79-94d5e8008808" providerId="ADAL" clId="{9B56B139-E8EC-4EF1-A8E8-19C9952703D7}" dt="2025-09-12T19:57:36.567" v="14" actId="1076"/>
        <pc:sldMkLst>
          <pc:docMk/>
          <pc:sldMk cId="1568119497" sldId="303"/>
        </pc:sldMkLst>
      </pc:sldChg>
      <pc:sldChg chg="addSp modSp mod">
        <pc:chgData name="Lapuz, Meilynn" userId="a4e5216d-a4d1-4ac2-ae79-94d5e8008808" providerId="ADAL" clId="{9B56B139-E8EC-4EF1-A8E8-19C9952703D7}" dt="2025-09-14T12:13:29.308" v="142" actId="20577"/>
        <pc:sldMkLst>
          <pc:docMk/>
          <pc:sldMk cId="2526043518" sldId="304"/>
        </pc:sldMkLst>
      </pc:sldChg>
      <pc:sldChg chg="add">
        <pc:chgData name="Lapuz, Meilynn" userId="a4e5216d-a4d1-4ac2-ae79-94d5e8008808" providerId="ADAL" clId="{9B56B139-E8EC-4EF1-A8E8-19C9952703D7}" dt="2025-09-15T16:00:28.892" v="145"/>
        <pc:sldMkLst>
          <pc:docMk/>
          <pc:sldMk cId="2316084518" sldId="3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1.xml"/><Relationship Id="rId7" Type="http://schemas.openxmlformats.org/officeDocument/2006/relationships/slide" Target="slide14.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3.xml"/><Relationship Id="rId5" Type="http://schemas.openxmlformats.org/officeDocument/2006/relationships/slide" Target="slide12.xml"/><Relationship Id="rId10" Type="http://schemas.openxmlformats.org/officeDocument/2006/relationships/image" Target="../media/image13.svg"/><Relationship Id="rId4" Type="http://schemas.openxmlformats.org/officeDocument/2006/relationships/slide" Target="slide11.xml"/><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xml"/><Relationship Id="rId7" Type="http://schemas.openxmlformats.org/officeDocument/2006/relationships/slide" Target="slide15.xml"/><Relationship Id="rId12" Type="http://schemas.openxmlformats.org/officeDocument/2006/relationships/image" Target="../media/image17.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4.xml"/><Relationship Id="rId11" Type="http://schemas.openxmlformats.org/officeDocument/2006/relationships/image" Target="../media/image16.png"/><Relationship Id="rId5" Type="http://schemas.openxmlformats.org/officeDocument/2006/relationships/slide" Target="slide13.xml"/><Relationship Id="rId10" Type="http://schemas.openxmlformats.org/officeDocument/2006/relationships/image" Target="../media/image15.svg"/><Relationship Id="rId4" Type="http://schemas.openxmlformats.org/officeDocument/2006/relationships/slide" Target="slide12.xml"/><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12" Type="http://schemas.openxmlformats.org/officeDocument/2006/relationships/image" Target="../media/image21.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11" Type="http://schemas.openxmlformats.org/officeDocument/2006/relationships/image" Target="../media/image20.png"/><Relationship Id="rId5" Type="http://schemas.openxmlformats.org/officeDocument/2006/relationships/slide" Target="slide14.xml"/><Relationship Id="rId10" Type="http://schemas.openxmlformats.org/officeDocument/2006/relationships/image" Target="../media/image19.svg"/><Relationship Id="rId4" Type="http://schemas.openxmlformats.org/officeDocument/2006/relationships/slide" Target="slide13.xml"/><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10" Type="http://schemas.openxmlformats.org/officeDocument/2006/relationships/image" Target="../media/image23.svg"/><Relationship Id="rId4" Type="http://schemas.openxmlformats.org/officeDocument/2006/relationships/slide" Target="slide13.xml"/><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6.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image" Target="../media/image24.jpeg"/></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1.xml"/><Relationship Id="rId7" Type="http://schemas.openxmlformats.org/officeDocument/2006/relationships/slide" Target="slide7.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7.png"/><Relationship Id="rId5" Type="http://schemas.openxmlformats.org/officeDocument/2006/relationships/slide" Target="slide5.xml"/><Relationship Id="rId10" Type="http://schemas.openxmlformats.org/officeDocument/2006/relationships/image" Target="../media/image6.svg"/><Relationship Id="rId4" Type="http://schemas.openxmlformats.org/officeDocument/2006/relationships/slide" Target="slide4.xm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1.xml"/><Relationship Id="rId7" Type="http://schemas.openxmlformats.org/officeDocument/2006/relationships/slide" Target="slide8.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7.xml"/><Relationship Id="rId11" Type="http://schemas.openxmlformats.org/officeDocument/2006/relationships/image" Target="../media/image7.png"/><Relationship Id="rId5" Type="http://schemas.openxmlformats.org/officeDocument/2006/relationships/slide" Target="slide6.xml"/><Relationship Id="rId10" Type="http://schemas.openxmlformats.org/officeDocument/2006/relationships/image" Target="../media/image6.svg"/><Relationship Id="rId4" Type="http://schemas.openxmlformats.org/officeDocument/2006/relationships/slide" Target="slide5.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1.xml"/><Relationship Id="rId7" Type="http://schemas.openxmlformats.org/officeDocument/2006/relationships/slide" Target="slide9.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1.xml"/><Relationship Id="rId7" Type="http://schemas.openxmlformats.org/officeDocument/2006/relationships/slide" Target="slide10.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image" Target="../media/image10.svg"/><Relationship Id="rId4" Type="http://schemas.openxmlformats.org/officeDocument/2006/relationships/slide" Target="slide7.xml"/><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xml"/><Relationship Id="rId7" Type="http://schemas.openxmlformats.org/officeDocument/2006/relationships/slide" Target="slide11.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1.xml"/><Relationship Id="rId7" Type="http://schemas.openxmlformats.org/officeDocument/2006/relationships/slide" Target="slide12.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xml"/><Relationship Id="rId7" Type="http://schemas.openxmlformats.org/officeDocument/2006/relationships/slide" Target="slide13.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3" y="3624652"/>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99192" y="3872900"/>
            <a:ext cx="5346558" cy="1846659"/>
          </a:xfrm>
          <a:prstGeom prst="rect">
            <a:avLst/>
          </a:prstGeom>
        </p:spPr>
        <p:txBody>
          <a:bodyPr wrap="squar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Shipping Guidelines</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Exhibition Centre (DEC), Expo City Dubai</a:t>
            </a:r>
          </a:p>
          <a:p>
            <a:pPr marL="551624" algn="ctr"/>
            <a:r>
              <a:rPr lang="en-US" sz="1600" spc="4" dirty="0">
                <a:solidFill>
                  <a:schemeClr val="bg1"/>
                </a:solidFill>
                <a:latin typeface="Arial"/>
                <a:cs typeface="Arial"/>
              </a:rPr>
              <a:t>Dubai, United Arab Emirates</a:t>
            </a:r>
          </a:p>
          <a:p>
            <a:pPr marL="551624"/>
            <a:endParaRPr lang="en-US" sz="1600" spc="4" dirty="0">
              <a:solidFill>
                <a:schemeClr val="bg1"/>
              </a:solidFill>
              <a:latin typeface="Arial"/>
              <a:cs typeface="Arial"/>
            </a:endParaRPr>
          </a:p>
          <a:p>
            <a:pPr marL="551624"/>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dmgevents</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1333984" y="2750229"/>
            <a:ext cx="9524013"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kumimoji="0" lang="en-US"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INDEX Dubai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September 28 – 30,</a:t>
            </a: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3" name="Picture 2" descr="A black and white logo&#10;&#10;Description automatically generated">
            <a:extLst>
              <a:ext uri="{FF2B5EF4-FFF2-40B4-BE49-F238E27FC236}">
                <a16:creationId xmlns:a16="http://schemas.microsoft.com/office/drawing/2014/main" id="{E0B5226D-C3EE-4879-6EF3-A892359FBC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02592" y="734309"/>
            <a:ext cx="1986805" cy="198680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41407-EB4F-BBDE-2A2C-212E0FD3ED2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CDABAB0E-4509-19D4-953D-FD806AECDC8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33469DC-607A-ABBA-1F3F-147330C1A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9DFE8F4-7172-AA72-B6B9-EE105BB13128}"/>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864BA17-3D7F-FF3C-ADDC-5F9AB3DD1933}"/>
              </a:ext>
            </a:extLst>
          </p:cNvPr>
          <p:cNvSpPr txBox="1"/>
          <p:nvPr/>
        </p:nvSpPr>
        <p:spPr>
          <a:xfrm>
            <a:off x="3555997" y="1078653"/>
            <a:ext cx="8097524" cy="5170646"/>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u="sng" dirty="0">
                <a:latin typeface="Arial" panose="020B0604020202020204" pitchFamily="34" charset="0"/>
                <a:ea typeface="Times New Roman" panose="02020603050405020304" pitchFamily="18" charset="0"/>
                <a:cs typeface="Arial" panose="020B0604020202020204" pitchFamily="34" charset="0"/>
              </a:rPr>
              <a:t>B/L</a:t>
            </a:r>
            <a:r>
              <a:rPr lang="en-GB" sz="1100" dirty="0">
                <a:latin typeface="Arial" panose="020B0604020202020204" pitchFamily="34" charset="0"/>
                <a:ea typeface="Times New Roman" panose="02020603050405020304" pitchFamily="18" charset="0"/>
                <a:cs typeface="Arial" panose="020B0604020202020204" pitchFamily="34" charset="0"/>
              </a:rPr>
              <a:t> 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INDEX Dubai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endParaRPr lang="de-DE" sz="1100" b="1" dirty="0">
              <a:latin typeface="Arial" panose="020B0604020202020204" pitchFamily="34" charset="0"/>
              <a:cs typeface="Arial" panose="020B0604020202020204" pitchFamily="34" charset="0"/>
            </a:endParaRPr>
          </a:p>
          <a:p>
            <a:pPr marL="342900" indent="106680" algn="just"/>
            <a:endParaRPr lang="de-DE" sz="1100" b="1" dirty="0">
              <a:latin typeface="Arial" panose="020B0604020202020204" pitchFamily="34" charset="0"/>
              <a:cs typeface="Arial" panose="020B0604020202020204" pitchFamily="34" charset="0"/>
            </a:endParaRPr>
          </a:p>
          <a:p>
            <a:pPr marL="347472"/>
            <a:r>
              <a:rPr lang="en-US" sz="1100" dirty="0">
                <a:latin typeface="Arial" panose="020B0604020202020204" pitchFamily="34" charset="0"/>
                <a:cs typeface="Arial" panose="020B0604020202020204" pitchFamily="34" charset="0"/>
              </a:rPr>
              <a:t>Please ensure that the correct weight and pieces is mentioned on the BL.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3" name="Grafik 8">
            <a:extLst>
              <a:ext uri="{FF2B5EF4-FFF2-40B4-BE49-F238E27FC236}">
                <a16:creationId xmlns:a16="http://schemas.microsoft.com/office/drawing/2014/main" id="{978944E7-43D9-1FC9-9BD2-DBFC0686B6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4046469" y="479015"/>
            <a:ext cx="550881" cy="510855"/>
          </a:xfrm>
          <a:prstGeom prst="rect">
            <a:avLst/>
          </a:prstGeom>
        </p:spPr>
      </p:pic>
      <p:sp>
        <p:nvSpPr>
          <p:cNvPr id="6" name="TextBox 5">
            <a:extLst>
              <a:ext uri="{FF2B5EF4-FFF2-40B4-BE49-F238E27FC236}">
                <a16:creationId xmlns:a16="http://schemas.microsoft.com/office/drawing/2014/main" id="{A74491FB-3510-C113-70D6-2DFFC8B31C25}"/>
              </a:ext>
            </a:extLst>
          </p:cNvPr>
          <p:cNvSpPr txBox="1"/>
          <p:nvPr/>
        </p:nvSpPr>
        <p:spPr>
          <a:xfrm>
            <a:off x="11856723" y="6506290"/>
            <a:ext cx="335277" cy="25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414768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A6305-2767-0F42-444A-B85F5A0468B6}"/>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F9FCF28-D393-26E8-076B-24F850DE688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21974CF-A5A1-C9F1-C663-F81A55AAC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DADAD8E-FE69-40E1-9E99-E75C362BC0D1}"/>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B0ADE-9288-BA55-F140-5C35CB378656}"/>
              </a:ext>
            </a:extLst>
          </p:cNvPr>
          <p:cNvSpPr txBox="1"/>
          <p:nvPr/>
        </p:nvSpPr>
        <p:spPr>
          <a:xfrm>
            <a:off x="3756304" y="989870"/>
            <a:ext cx="8097524" cy="3985706"/>
          </a:xfrm>
          <a:prstGeom prst="rect">
            <a:avLst/>
          </a:prstGeom>
          <a:noFill/>
        </p:spPr>
        <p:txBody>
          <a:bodyPr wrap="square">
            <a:spAutoFit/>
          </a:bodyPr>
          <a:lstStyle/>
          <a:p>
            <a:pPr marL="45974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Packing</a:t>
            </a:r>
          </a:p>
          <a:p>
            <a:pPr marL="459740">
              <a:spcAft>
                <a:spcPts val="0"/>
              </a:spcAft>
            </a:pP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In order to minimise the risk of damage and to re-use it after the exhibition, we strongly suggest the use of stable and water-resistant packing material.</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Boxes must be screwed (not nailed), because it is likely that they will be opened by Customs Authorities in Dubai.</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If locks are used, please send a full set of keys together with the original docs / shipment for the same purpose.</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L="459740"/>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Marking:</a:t>
            </a:r>
          </a:p>
          <a:p>
            <a:pPr marL="459740"/>
            <a:endPar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r>
              <a:rPr lang="en-GB" sz="1100" dirty="0">
                <a:latin typeface="Arial" panose="020B0604020202020204" pitchFamily="34" charset="0"/>
                <a:ea typeface="Times New Roman" panose="02020603050405020304" pitchFamily="18" charset="0"/>
                <a:cs typeface="Arial" panose="020B0604020202020204" pitchFamily="34" charset="0"/>
              </a:rPr>
              <a:t>All packages shipped either by airfreight, sea freight, land freight or courier service, must be properly marked for identification on arrival, as per below:</a:t>
            </a:r>
          </a:p>
          <a:p>
            <a:pPr indent="449580">
              <a:spcAft>
                <a:spcPts val="0"/>
              </a:spcAft>
            </a:pPr>
            <a:endParaRPr lang="en-GB"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exhibitor	__________________________________</a:t>
            </a: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Stand &amp; Hall No.:	__________________________________</a:t>
            </a:r>
          </a:p>
          <a:p>
            <a:pPr indent="449580">
              <a:spcAft>
                <a:spcPts val="0"/>
              </a:spcAft>
            </a:pP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the Show	__________________________________</a:t>
            </a:r>
            <a:endParaRPr lang="de-DE" sz="1100" dirty="0">
              <a:latin typeface="Arial" panose="020B0604020202020204" pitchFamily="34" charset="0"/>
              <a:cs typeface="Arial" panose="020B0604020202020204" pitchFamily="34" charset="0"/>
            </a:endParaRPr>
          </a:p>
          <a:p>
            <a:pPr indent="449580"/>
            <a:r>
              <a:rPr lang="en-GB" sz="1100" dirty="0">
                <a:latin typeface="Arial" panose="020B0604020202020204" pitchFamily="34" charset="0"/>
                <a:cs typeface="Arial" panose="020B0604020202020204" pitchFamily="34" charset="0"/>
              </a:rPr>
              <a:t>Date of the Show	</a:t>
            </a:r>
            <a:r>
              <a:rPr lang="en-GB" sz="1100" u="sng"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_______________________________</a:t>
            </a:r>
          </a:p>
          <a:p>
            <a:pPr indent="449580">
              <a:spcAft>
                <a:spcPts val="0"/>
              </a:spcAft>
            </a:pPr>
            <a:r>
              <a:rPr lang="en-GB" sz="1100" u="sng" dirty="0">
                <a:latin typeface="Arial" panose="020B0604020202020204" pitchFamily="34" charset="0"/>
                <a:cs typeface="Arial" panose="020B0604020202020204" pitchFamily="34" charset="0"/>
              </a:rPr>
              <a:t>                               </a:t>
            </a:r>
            <a:endParaRPr lang="de-DE" sz="1100" u="sng"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Dimensions	__________________________________</a:t>
            </a:r>
          </a:p>
          <a:p>
            <a:pPr indent="449580">
              <a:spcAft>
                <a:spcPts val="0"/>
              </a:spcAft>
            </a:pPr>
            <a:r>
              <a:rPr lang="en-GB" sz="1100" dirty="0">
                <a:latin typeface="Arial" panose="020B0604020202020204" pitchFamily="34" charset="0"/>
                <a:cs typeface="Arial" panose="020B0604020202020204" pitchFamily="34" charset="0"/>
              </a:rPr>
              <a:t>Case Number	__________________________________</a:t>
            </a:r>
          </a:p>
        </p:txBody>
      </p:sp>
      <p:pic>
        <p:nvPicPr>
          <p:cNvPr id="2" name="Grafik 8">
            <a:extLst>
              <a:ext uri="{FF2B5EF4-FFF2-40B4-BE49-F238E27FC236}">
                <a16:creationId xmlns:a16="http://schemas.microsoft.com/office/drawing/2014/main" id="{7839DD95-85E7-21DF-969A-1DE1BD76F68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3535410" y="955039"/>
            <a:ext cx="441789" cy="441789"/>
          </a:xfrm>
          <a:prstGeom prst="rect">
            <a:avLst/>
          </a:prstGeom>
        </p:spPr>
      </p:pic>
      <p:pic>
        <p:nvPicPr>
          <p:cNvPr id="5" name="Grafik 6">
            <a:extLst>
              <a:ext uri="{FF2B5EF4-FFF2-40B4-BE49-F238E27FC236}">
                <a16:creationId xmlns:a16="http://schemas.microsoft.com/office/drawing/2014/main" id="{D400EFFE-EBD2-07CA-FE46-E6F2CE3CD1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3555997" y="2714450"/>
            <a:ext cx="421202" cy="421202"/>
          </a:xfrm>
          <a:prstGeom prst="rect">
            <a:avLst/>
          </a:prstGeom>
        </p:spPr>
      </p:pic>
      <p:sp>
        <p:nvSpPr>
          <p:cNvPr id="7" name="TextBox 6">
            <a:extLst>
              <a:ext uri="{FF2B5EF4-FFF2-40B4-BE49-F238E27FC236}">
                <a16:creationId xmlns:a16="http://schemas.microsoft.com/office/drawing/2014/main" id="{B93C6749-D868-1451-CBBB-8DF602A84140}"/>
              </a:ext>
            </a:extLst>
          </p:cNvPr>
          <p:cNvSpPr txBox="1"/>
          <p:nvPr/>
        </p:nvSpPr>
        <p:spPr>
          <a:xfrm>
            <a:off x="11717375" y="6465650"/>
            <a:ext cx="413664"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176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B568B-837D-6E28-4F87-480A663FA78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90392F5-14E9-BFC6-B70B-55929970E3C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906CD234-8C8C-5011-71AB-08E2B5E4F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E5FECE48-6FFF-30AA-7689-BB442A3719EF}"/>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C652D3B-4368-CFED-6235-3317C50E7436}"/>
              </a:ext>
            </a:extLst>
          </p:cNvPr>
          <p:cNvSpPr txBox="1"/>
          <p:nvPr/>
        </p:nvSpPr>
        <p:spPr>
          <a:xfrm>
            <a:off x="3383276" y="984060"/>
            <a:ext cx="8280403" cy="5740033"/>
          </a:xfrm>
          <a:prstGeom prst="rect">
            <a:avLst/>
          </a:prstGeom>
          <a:noFill/>
        </p:spPr>
        <p:txBody>
          <a:bodyPr wrap="square">
            <a:spAutoFit/>
          </a:bodyPr>
          <a:lstStyle/>
          <a:p>
            <a:pPr indent="449580">
              <a:spcAft>
                <a:spcPts val="0"/>
              </a:spcAft>
            </a:pPr>
            <a:r>
              <a:rPr lang="en-US"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Temporary Importation (Bonded Goods)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b="1" dirty="0">
                <a:latin typeface="Arial" panose="020B0604020202020204" pitchFamily="34" charset="0"/>
                <a:ea typeface="Times New Roman" panose="02020603050405020304" pitchFamily="18" charset="0"/>
                <a:cs typeface="Arial" panose="020B0604020202020204" pitchFamily="34" charset="0"/>
              </a:rPr>
              <a:t>All shipments</a:t>
            </a:r>
            <a:r>
              <a:rPr lang="en-GB" sz="1100" dirty="0">
                <a:latin typeface="Arial" panose="020B0604020202020204" pitchFamily="34" charset="0"/>
                <a:ea typeface="Times New Roman" panose="02020603050405020304" pitchFamily="18" charset="0"/>
                <a:cs typeface="Arial" panose="020B0604020202020204" pitchFamily="34" charset="0"/>
              </a:rPr>
              <a:t> which will be imported into Dubai for exhibitions, must be imported at first on a temporary basis. Goods imported under this way of entry are not liable for Import Duties.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6858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“Port and Customs Authorities” of Dubai levy a 5% Customs Duty on goods, which are sold/ consumed. Destroyed and re-exported at the end of the show based on the Cost, Insurance, Freight (C.I. F.) value of the goods or as assessed by Dubai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assessments are solely up to the discretion of UAE Customs.  UAE customs can re-evaluate the value declared on the invoices and the duty is calculated and outlaid as assessed by the UAE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(Part or Full Duty) applicable towards shipments being sent to Dubai will be bill to the respective freight agent or client as assessed by Dubai Customs. An Outlay fee of 3%  of the customs duty will be charged additionally toward this services.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VAT for all local services.</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Import VAT is computed based on 5% of the total CIF Value + 5% of the outlaid Customs Duty which will be refunded if the cargo will be re-exported.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For consumed / sold items with more than USD 2,700.00 (AED 10,000) total CIF value, MOFAIC Attestation of the permanent Commercial Invoice and Packing List is mandatory and will be charged at </a:t>
            </a:r>
            <a:r>
              <a:rPr lang="en-US" sz="1100" b="1" i="1" dirty="0">
                <a:solidFill>
                  <a:srgbClr val="002060"/>
                </a:solidFill>
                <a:latin typeface="Arial" panose="020B0604020202020204" pitchFamily="34" charset="0"/>
                <a:ea typeface="Calibri" panose="020F0502020204030204" pitchFamily="34" charset="0"/>
                <a:cs typeface="Arial" panose="020B0604020202020204" pitchFamily="34" charset="0"/>
              </a:rPr>
              <a:t>USD 150.00</a:t>
            </a:r>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 per shipment per permanent customs bill.</a:t>
            </a:r>
          </a:p>
          <a:p>
            <a:pPr marR="33909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R="339090" indent="44958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Definitive / Permanent Importation</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marR="33909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r>
              <a:rPr lang="en-GB" sz="1100" dirty="0">
                <a:latin typeface="Arial" panose="020B0604020202020204" pitchFamily="34" charset="0"/>
                <a:ea typeface="Times New Roman" panose="02020603050405020304" pitchFamily="18" charset="0"/>
                <a:cs typeface="Arial" panose="020B0604020202020204" pitchFamily="34" charset="0"/>
              </a:rPr>
              <a:t>Before the close of the show, Rhenus Logistics representatives will be on-site during the show to help exhibitors with the re-export, disposal or giveaways. In the event if the exhibitor would like to dispose/sell his goods during the exhibition, the permanent importation of these items can be process subject to approval from the Dubai Customs. However, Customs Duty will be applicable on these items. If in these case, Import VAT will be applicable along with the Import VAT Service fee of USD 45.00.</a:t>
            </a:r>
          </a:p>
          <a:p>
            <a:pPr marL="449580" algn="just">
              <a:spcAft>
                <a:spcPts val="0"/>
              </a:spcAft>
            </a:pPr>
            <a:endParaRPr lang="en-GB" sz="1100" dirty="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9F8D197-298E-485E-9933-85DB06A4F8DE}"/>
              </a:ext>
            </a:extLst>
          </p:cNvPr>
          <p:cNvSpPr txBox="1"/>
          <p:nvPr/>
        </p:nvSpPr>
        <p:spPr>
          <a:xfrm>
            <a:off x="11663679" y="6477872"/>
            <a:ext cx="33527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203010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D1C1B-5082-53FC-6EDB-B66E9B5AF21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20682DD-8F0C-D282-49BA-B75C4FFD26C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A60FF482-3EA3-F43E-CDFE-D35896525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540A4A0-A392-85A8-9EF1-6CD0EC695C49}"/>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1DAF152-10AB-1019-11DD-BF3001AE7EE9}"/>
              </a:ext>
            </a:extLst>
          </p:cNvPr>
          <p:cNvSpPr txBox="1"/>
          <p:nvPr/>
        </p:nvSpPr>
        <p:spPr>
          <a:xfrm>
            <a:off x="3799838" y="1318020"/>
            <a:ext cx="8097524" cy="1384995"/>
          </a:xfrm>
          <a:prstGeom prst="rect">
            <a:avLst/>
          </a:prstGeom>
          <a:noFill/>
        </p:spPr>
        <p:txBody>
          <a:bodyPr wrap="square">
            <a:spAutoFit/>
          </a:bodyPr>
          <a:lstStyle/>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The storage of empties will take place at the fairground freight yard.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For most of the empties there is no covered area available.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We cannot be held responsible for any damaged or stolen goods.</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 </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Please see point Empty Storage at the tariff</a:t>
            </a:r>
            <a:endParaRPr lang="de-DE" sz="1200" dirty="0">
              <a:solidFill>
                <a:srgbClr val="002060"/>
              </a:solidFill>
              <a:latin typeface="Arial" panose="020B0604020202020204" pitchFamily="34" charset="0"/>
              <a:cs typeface="Arial" panose="020B0604020202020204" pitchFamily="34" charset="0"/>
            </a:endParaRPr>
          </a:p>
        </p:txBody>
      </p:sp>
      <p:pic>
        <p:nvPicPr>
          <p:cNvPr id="5" name="Grafik 8">
            <a:extLst>
              <a:ext uri="{FF2B5EF4-FFF2-40B4-BE49-F238E27FC236}">
                <a16:creationId xmlns:a16="http://schemas.microsoft.com/office/drawing/2014/main" id="{978ADE3B-BB1C-220B-301C-7CD0106F177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7081586" y="3428999"/>
            <a:ext cx="970554" cy="764291"/>
          </a:xfrm>
          <a:prstGeom prst="rect">
            <a:avLst/>
          </a:prstGeom>
        </p:spPr>
      </p:pic>
      <p:pic>
        <p:nvPicPr>
          <p:cNvPr id="6" name="Grafik 6">
            <a:extLst>
              <a:ext uri="{FF2B5EF4-FFF2-40B4-BE49-F238E27FC236}">
                <a16:creationId xmlns:a16="http://schemas.microsoft.com/office/drawing/2014/main" id="{AF5B755E-6A14-BA2D-D7E2-4685C6BCDB0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7227371" y="4842666"/>
            <a:ext cx="678985" cy="534686"/>
          </a:xfrm>
          <a:prstGeom prst="rect">
            <a:avLst/>
          </a:prstGeom>
        </p:spPr>
      </p:pic>
      <p:pic>
        <p:nvPicPr>
          <p:cNvPr id="7" name="Grafik 6">
            <a:extLst>
              <a:ext uri="{FF2B5EF4-FFF2-40B4-BE49-F238E27FC236}">
                <a16:creationId xmlns:a16="http://schemas.microsoft.com/office/drawing/2014/main" id="{178AD933-A051-2037-BE0C-929ED1BA63F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8548171" y="4842666"/>
            <a:ext cx="678985" cy="534686"/>
          </a:xfrm>
          <a:prstGeom prst="rect">
            <a:avLst/>
          </a:prstGeom>
        </p:spPr>
      </p:pic>
      <p:pic>
        <p:nvPicPr>
          <p:cNvPr id="8" name="Grafik 6">
            <a:extLst>
              <a:ext uri="{FF2B5EF4-FFF2-40B4-BE49-F238E27FC236}">
                <a16:creationId xmlns:a16="http://schemas.microsoft.com/office/drawing/2014/main" id="{8AF553AE-9F36-0225-BDEB-8276154BE1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5756507" y="4842666"/>
            <a:ext cx="678985" cy="534686"/>
          </a:xfrm>
          <a:prstGeom prst="rect">
            <a:avLst/>
          </a:prstGeom>
        </p:spPr>
      </p:pic>
      <p:sp>
        <p:nvSpPr>
          <p:cNvPr id="10" name="TextBox 9">
            <a:extLst>
              <a:ext uri="{FF2B5EF4-FFF2-40B4-BE49-F238E27FC236}">
                <a16:creationId xmlns:a16="http://schemas.microsoft.com/office/drawing/2014/main" id="{21600F92-5736-A424-C0EA-2760141B224D}"/>
              </a:ext>
            </a:extLst>
          </p:cNvPr>
          <p:cNvSpPr txBox="1"/>
          <p:nvPr/>
        </p:nvSpPr>
        <p:spPr>
          <a:xfrm>
            <a:off x="11729723" y="642501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95757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510F7-6206-52B9-FC07-1424BF09B36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9C3233B-0D52-8D07-63A9-5EE3C7E0F94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FFF35D35-3632-B1D8-3E98-418296443C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7B5F825-00F4-69EE-AEDA-0AC9C431708B}"/>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1B5C2E-5999-A434-1807-02145BA16192}"/>
              </a:ext>
            </a:extLst>
          </p:cNvPr>
          <p:cNvSpPr txBox="1"/>
          <p:nvPr/>
        </p:nvSpPr>
        <p:spPr>
          <a:xfrm>
            <a:off x="3545840" y="1661835"/>
            <a:ext cx="7762240" cy="2123658"/>
          </a:xfrm>
          <a:prstGeom prst="rect">
            <a:avLst/>
          </a:prstGeom>
          <a:noFill/>
        </p:spPr>
        <p:txBody>
          <a:bodyPr wrap="square">
            <a:spAutoFit/>
          </a:bodyPr>
          <a:lstStyle/>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strongly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recommended to check with your All Risk Insurer that you are fully covered for all the work we may undertake on your behalf and to advise them of our conditions. </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our Tariff is computed based on shipment volume and weight and has no correlation with the Value of the exhibits, it follows that the cost of Insurance cover is not included in our charges. It is the responsibility of each exhibitor to arrange a Full Marine (Transport) Insurance covering transport of your goods from your domicile to the exhibition, and the return of the same back to your domicile at the end of the show, including the period your exhibits/ goods are handled by us. Please ensure that the Marine (Transport) Insurance is arranged for the exhibits/ goods sold locally during the exhibition.</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will not accept any liability towards any loss or damage of your exhibits/ goods.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9" name="Grafik 6">
            <a:extLst>
              <a:ext uri="{FF2B5EF4-FFF2-40B4-BE49-F238E27FC236}">
                <a16:creationId xmlns:a16="http://schemas.microsoft.com/office/drawing/2014/main" id="{A289033F-E47E-DB3B-E4FB-5EDCE3E1BB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048888" y="989870"/>
            <a:ext cx="665352" cy="575621"/>
          </a:xfrm>
          <a:prstGeom prst="rect">
            <a:avLst/>
          </a:prstGeom>
        </p:spPr>
      </p:pic>
      <p:sp>
        <p:nvSpPr>
          <p:cNvPr id="11" name="TextBox 10">
            <a:extLst>
              <a:ext uri="{FF2B5EF4-FFF2-40B4-BE49-F238E27FC236}">
                <a16:creationId xmlns:a16="http://schemas.microsoft.com/office/drawing/2014/main" id="{B706089C-957B-7182-E368-87CF37FF6375}"/>
              </a:ext>
            </a:extLst>
          </p:cNvPr>
          <p:cNvSpPr txBox="1"/>
          <p:nvPr/>
        </p:nvSpPr>
        <p:spPr>
          <a:xfrm>
            <a:off x="11704320" y="6384370"/>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89685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7B07A-42BB-52B5-094F-75615FD74A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3CE0D8C-9BC4-8773-ADB6-E9D6F8E03AE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EE5FF9-C83A-6CBA-F594-0605EC0CE2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3ADB86-52D7-E1EB-95B2-F6A8972AAB31}"/>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7CC2EB4-CB70-BAA0-4E2D-75ACE796A454}"/>
              </a:ext>
            </a:extLst>
          </p:cNvPr>
          <p:cNvSpPr txBox="1"/>
          <p:nvPr/>
        </p:nvSpPr>
        <p:spPr>
          <a:xfrm>
            <a:off x="3847960" y="1097592"/>
            <a:ext cx="773444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After the end of the exhibition, Rhenus Logistics can arrange for the return of your shipment to the origin or to any other place worldwide.</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details of our Rhenus Logistics Person In-charge will be provided during the fair.</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All cases / pallets / cartons must be clearly marked with our Rhenus Logistics return labels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New Regulations for Re-Export shipments: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SOLAS regulation about the containers’ verified gross mass (VGM) with effective date July 1, 2016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Please note that for all export containers we will have to declare the weight to the shipping line / port and the container will be physically weighed at the port terminal at the time of gate in. If the declared weight does not match the actual weight, the container will not be allowed to be gated in until we amend the weight and resubmit to the port.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Accordingly, the weight on all the customs and port related documents will also have to match the actual weight of the container. If it does not, then again, we will have to bring back the container from the port to our warehouse, change all the customs docs and then resubmit the same.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weight determined by the Port authorities will be the final weight which will have to be declared on the Bill of Lading.</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Therefore, please ensure that the correct weight is mentioned on all documents. Any irregularities in weight between the weight declared on the incoming documents and actual weight will result in us forfeiting the customs duty deposit which we have placed with the customs.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the weights do not match then there will be additional charges for bringing back from the port to the warehouse, detention, cancellation of the related docs and re-issuing of docs ( if applicable).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2F86673-44D4-6673-7AF7-3635380DBE10}"/>
              </a:ext>
            </a:extLst>
          </p:cNvPr>
          <p:cNvSpPr txBox="1"/>
          <p:nvPr/>
        </p:nvSpPr>
        <p:spPr>
          <a:xfrm>
            <a:off x="11734800" y="641485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78739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7222-3B6C-7D9E-3286-156CEA67390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2DCAEA1-9F73-2689-9DD8-47A17104DB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1E61FA3-542B-85B1-73A5-462594FE4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4D0BCC1-5353-80B2-9064-7C7DC45BF0D2}"/>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92DC6CD-47E1-B992-DD09-44B2CF71EF61}"/>
              </a:ext>
            </a:extLst>
          </p:cNvPr>
          <p:cNvSpPr txBox="1"/>
          <p:nvPr/>
        </p:nvSpPr>
        <p:spPr>
          <a:xfrm>
            <a:off x="3845555" y="1448665"/>
            <a:ext cx="7665725" cy="3322961"/>
          </a:xfrm>
          <a:prstGeom prst="rect">
            <a:avLst/>
          </a:prstGeom>
          <a:noFill/>
        </p:spPr>
        <p:txBody>
          <a:bodyPr wrap="square">
            <a:spAutoFit/>
          </a:bodyPr>
          <a:lstStyle/>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Logistics General Trading conditions.</a:t>
            </a:r>
          </a:p>
          <a:p>
            <a:pPr marL="0" marR="0">
              <a:lnSpc>
                <a:spcPct val="115000"/>
              </a:lnSpc>
              <a:spcAft>
                <a:spcPts val="800"/>
              </a:spcAft>
            </a:pPr>
            <a:r>
              <a:rPr lang="en-US" sz="1200" kern="100" dirty="0">
                <a:effectLst/>
                <a:latin typeface="Arial" panose="020B0604020202020204" pitchFamily="34" charset="0"/>
                <a:ea typeface="Aptos" panose="020B0004020202020204" pitchFamily="34" charset="0"/>
                <a:cs typeface="Arial" panose="020B0604020202020204" pitchFamily="34" charset="0"/>
              </a:rPr>
              <a:t> </a:t>
            </a:r>
          </a:p>
          <a:p>
            <a:pPr marL="457200">
              <a:spcAft>
                <a:spcPts val="0"/>
              </a:spcAft>
            </a:pPr>
            <a:endParaRPr lang="en-US" sz="1100" b="1"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99111A9A-5D79-E458-E478-137CC19EE55B}"/>
              </a:ext>
            </a:extLst>
          </p:cNvPr>
          <p:cNvSpPr txBox="1"/>
          <p:nvPr/>
        </p:nvSpPr>
        <p:spPr>
          <a:xfrm>
            <a:off x="11658601" y="640469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6811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F597-E44D-1497-5F8A-F0537079AB0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C3D443-271C-F3CE-1E74-470ADE022AE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B181D3-0C30-6DC1-02C6-41B0A4A73C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6052E10-E214-9894-E7F5-0D7113C7B873}"/>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200" b="1"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1341B63-01BD-5D90-EB05-C2930E0DAB16}"/>
              </a:ext>
            </a:extLst>
          </p:cNvPr>
          <p:cNvSpPr txBox="1"/>
          <p:nvPr/>
        </p:nvSpPr>
        <p:spPr>
          <a:xfrm>
            <a:off x="11744960" y="648597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37545" y="1318020"/>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8C73500-DA3F-FEC6-20FC-17F065A22BD4}"/>
              </a:ext>
            </a:extLst>
          </p:cNvPr>
          <p:cNvSpPr txBox="1"/>
          <p:nvPr/>
        </p:nvSpPr>
        <p:spPr>
          <a:xfrm>
            <a:off x="4886960" y="4878260"/>
            <a:ext cx="6096000"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Ibrahim Al Khalil - Project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Ibrahim.Khalil@rhenus.com</a:t>
            </a:r>
            <a:r>
              <a:rPr kumimoji="0" lang="en-US" sz="10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+971 52 3531213</a:t>
            </a:r>
            <a:endParaRPr kumimoji="0" lang="en-U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Edward Gillo – Exhibitions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Edward.Gillo@rhenus.com, </a:t>
            </a: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971 55 1007526</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Anas Al-Arid – Regional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lang="en-US" sz="1000" dirty="0">
                <a:latin typeface="Arial" panose="020B0604020202020204" pitchFamily="34" charset="0"/>
                <a:cs typeface="Arial" panose="020B0604020202020204" pitchFamily="34" charset="0"/>
              </a:rPr>
              <a:t>Anas.Alarid@rhenus.com</a:t>
            </a:r>
            <a:endParaRPr lang="en-US" dirty="0"/>
          </a:p>
        </p:txBody>
      </p:sp>
    </p:spTree>
    <p:extLst>
      <p:ext uri="{BB962C8B-B14F-4D97-AF65-F5344CB8AC3E}">
        <p14:creationId xmlns:p14="http://schemas.microsoft.com/office/powerpoint/2010/main" val="252604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520142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000"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 Inbound /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Al </a:t>
            </a:r>
            <a:r>
              <a:rPr kumimoji="0" lang="en-US" sz="1200" b="0" i="0" u="none" strike="noStrike" kern="1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Masaood</a:t>
            </a: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Tower II,</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7</a:t>
            </a:r>
            <a:r>
              <a:rPr lang="en-US" sz="1200" kern="1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th</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Floor, Room 705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a:t>
            </a:r>
            <a:r>
              <a:rPr lang="en-US" sz="1200" kern="1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irport</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Road, Deira</a:t>
            </a:r>
            <a:endPar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P.O. </a:t>
            </a:r>
            <a:r>
              <a:rPr kumimoji="0" lang="en-US" sz="1200" b="0" i="0" u="none" strike="noStrike" kern="1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Box 171047</a:t>
            </a:r>
            <a:endPar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Arial" panose="020B0604020202020204" pitchFamily="34" charset="0"/>
              </a:rPr>
              <a:t>Tel.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+971 (0) 4 806 1300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 Ajay.Rajan@rhenus.com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extLst>
      <p:ext uri="{BB962C8B-B14F-4D97-AF65-F5344CB8AC3E}">
        <p14:creationId xmlns:p14="http://schemas.microsoft.com/office/powerpoint/2010/main" val="231608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98506-D7F2-44B8-0C60-C754F121B6F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C6DA122-063D-74B4-DBE3-C9E994D3402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701CA99-7553-8640-2738-28A91933A5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E99C9A4-0547-964E-2D66-576F719C079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C20517-12AF-32C7-9FC9-04681205824F}"/>
              </a:ext>
            </a:extLst>
          </p:cNvPr>
          <p:cNvSpPr txBox="1"/>
          <p:nvPr/>
        </p:nvSpPr>
        <p:spPr>
          <a:xfrm>
            <a:off x="6584777" y="1141789"/>
            <a:ext cx="3618300" cy="330859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SEA FREIGHT - FCL &amp; LCL</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Jebel Ali Port </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 working days prior to Exhibition move-in date	</a:t>
            </a:r>
            <a:endParaRPr kumimoji="0" lang="de-DE"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AIR FREIGHT</a:t>
            </a: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Airport of discharge: Dubai &amp; DWC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working days prior to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Exhibition move-in date</a:t>
            </a:r>
            <a:endParaRPr kumimoji="0" lang="en-GB" sz="1100" b="0"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LAND FREIGHT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SILAA Border, Abu Dhabi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working days prior to Exhibition move-in date	</a:t>
            </a:r>
            <a:endParaRPr kumimoji="0" lang="en-GB"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63FC54F2-76CA-9DD5-A4C8-8CCDC59EB2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894771" y="1063337"/>
            <a:ext cx="800820" cy="800820"/>
          </a:xfrm>
          <a:prstGeom prst="rect">
            <a:avLst/>
          </a:prstGeom>
        </p:spPr>
      </p:pic>
      <p:pic>
        <p:nvPicPr>
          <p:cNvPr id="5" name="Grafik 12">
            <a:extLst>
              <a:ext uri="{FF2B5EF4-FFF2-40B4-BE49-F238E27FC236}">
                <a16:creationId xmlns:a16="http://schemas.microsoft.com/office/drawing/2014/main" id="{F0A709C7-E25F-396B-EB80-0EB9A7CADA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4864278" y="2238509"/>
            <a:ext cx="786183" cy="786183"/>
          </a:xfrm>
          <a:prstGeom prst="rect">
            <a:avLst/>
          </a:prstGeom>
        </p:spPr>
      </p:pic>
      <p:grpSp>
        <p:nvGrpSpPr>
          <p:cNvPr id="6" name="Grafik 46">
            <a:extLst>
              <a:ext uri="{FF2B5EF4-FFF2-40B4-BE49-F238E27FC236}">
                <a16:creationId xmlns:a16="http://schemas.microsoft.com/office/drawing/2014/main" id="{72F54B0D-C8C3-458A-F7C6-CDAB1A02ED07}"/>
              </a:ext>
            </a:extLst>
          </p:cNvPr>
          <p:cNvGrpSpPr/>
          <p:nvPr/>
        </p:nvGrpSpPr>
        <p:grpSpPr bwMode="gray">
          <a:xfrm>
            <a:off x="5004565" y="3558458"/>
            <a:ext cx="800819" cy="549701"/>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093A161F-B37C-DB71-B0D5-C706C9B42738}"/>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5260FDE3-0CDD-458E-EE8E-7CAC075B6154}"/>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EF073B07-FD92-CEEC-ECC4-A8657E7A2FE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C799AB42-0298-DC6E-FE69-3709219E917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AE44E05C-B933-6D42-C779-E736502D7FC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960A122C-A07E-366F-70A4-E07043FA5CB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987D8ACD-241A-D97E-2434-32697FA13B0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68C65D63-20A3-CEB3-A3E9-20E3199A4708}"/>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0ED1F835-32E8-DAA9-5CA8-F448B7E77171}"/>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4AFB1DE6-2183-212F-2298-38CA4D293F4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1295FFA5-65B9-0099-36F6-D2DA384419B3}"/>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0C97BF2A-26EC-FB91-6174-024326940213}"/>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20" name="TextBox 19">
            <a:extLst>
              <a:ext uri="{FF2B5EF4-FFF2-40B4-BE49-F238E27FC236}">
                <a16:creationId xmlns:a16="http://schemas.microsoft.com/office/drawing/2014/main" id="{13F75323-AAC0-3F7D-3B0E-9FF2508D92DE}"/>
              </a:ext>
            </a:extLst>
          </p:cNvPr>
          <p:cNvSpPr txBox="1"/>
          <p:nvPr/>
        </p:nvSpPr>
        <p:spPr>
          <a:xfrm>
            <a:off x="3783049" y="4855294"/>
            <a:ext cx="7869201" cy="15465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ATTENTION:</a:t>
            </a:r>
            <a:endParaRPr kumimoji="0" lang="de-DE"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FOR ALL SHIPMENTS STORAGE CHARGES</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THE SEA PORT OR AIRPORT MIGHT OCCUR AND WILL BE DEBITED AS PER OUTLAY!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We strongly recommend shipping on a direct service to the UAE port to avoid delays.</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cannot be held responsible for the late or non-delivery of goods, including additional surcharges incurred for shipments that fail to comply with the above-mentioned arrival deadlines. Cargo arriving outside the above-mentioned time scale will be subject to a late arrival surcharge of 30% on the basic handling tariff.</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6" name="TextBox 25">
            <a:extLst>
              <a:ext uri="{FF2B5EF4-FFF2-40B4-BE49-F238E27FC236}">
                <a16:creationId xmlns:a16="http://schemas.microsoft.com/office/drawing/2014/main" id="{00D06086-4046-DBF6-A7BB-550BBFD2CD7E}"/>
              </a:ext>
            </a:extLst>
          </p:cNvPr>
          <p:cNvSpPr txBox="1"/>
          <p:nvPr/>
        </p:nvSpPr>
        <p:spPr>
          <a:xfrm>
            <a:off x="11816684" y="6516479"/>
            <a:ext cx="301744" cy="2469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9767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DB92A-06B8-9A85-96D6-191828F94C9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D3C2857-5763-2E04-37FA-6A3DA80213C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58A60FD-B300-9816-5587-6753CA1E6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59948-4FC0-5EAC-892A-1CA81DE74D55}"/>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D7A99712-F418-0864-2FD9-3AA4A173EF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665839" y="1943512"/>
            <a:ext cx="472693" cy="472693"/>
          </a:xfrm>
          <a:prstGeom prst="rect">
            <a:avLst/>
          </a:prstGeom>
        </p:spPr>
      </p:pic>
      <p:pic>
        <p:nvPicPr>
          <p:cNvPr id="5" name="Grafik 12">
            <a:extLst>
              <a:ext uri="{FF2B5EF4-FFF2-40B4-BE49-F238E27FC236}">
                <a16:creationId xmlns:a16="http://schemas.microsoft.com/office/drawing/2014/main" id="{1C4F9459-189A-C81E-8E3C-E74497E8DA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3714352" y="843470"/>
            <a:ext cx="474550" cy="474550"/>
          </a:xfrm>
          <a:prstGeom prst="rect">
            <a:avLst/>
          </a:prstGeom>
        </p:spPr>
      </p:pic>
      <p:grpSp>
        <p:nvGrpSpPr>
          <p:cNvPr id="6" name="Grafik 46">
            <a:extLst>
              <a:ext uri="{FF2B5EF4-FFF2-40B4-BE49-F238E27FC236}">
                <a16:creationId xmlns:a16="http://schemas.microsoft.com/office/drawing/2014/main" id="{94E6FD62-5399-086E-2395-AC3212AA452D}"/>
              </a:ext>
            </a:extLst>
          </p:cNvPr>
          <p:cNvGrpSpPr/>
          <p:nvPr/>
        </p:nvGrpSpPr>
        <p:grpSpPr bwMode="gray">
          <a:xfrm>
            <a:off x="3701716" y="3491405"/>
            <a:ext cx="499822" cy="336249"/>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DFFE635F-DFB6-38AA-4955-359B53828B4A}"/>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E388D4B8-F50A-FFCB-3080-42AE7030AB1F}"/>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9D9DF909-BC37-6A47-B48E-5A2E4F6395F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B53EA995-70B6-D1CD-A6B4-9E078694FBF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61202DF6-E85E-AFB8-1E5E-22134072EC8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EE3CC57B-CEA0-07AD-F6D7-FD1012AA97C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148E140E-1E62-031B-1DEB-1F32C983F847}"/>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38992142-5FE2-DFDF-1A69-18F365E2DB1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EF75151B-80FF-1592-4D9E-1A9002EA7E5C}"/>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3C0CCDBA-FDC4-4837-D3F6-77FE319F8477}"/>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250F1BC5-9C72-FC4F-5407-4D4B16DEC1F7}"/>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10D33A10-32A1-28AD-B341-8C5BA6E222AC}"/>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19" name="TextBox 18">
            <a:extLst>
              <a:ext uri="{FF2B5EF4-FFF2-40B4-BE49-F238E27FC236}">
                <a16:creationId xmlns:a16="http://schemas.microsoft.com/office/drawing/2014/main" id="{C0D2FB66-717B-5336-8023-45324A19C35F}"/>
              </a:ext>
            </a:extLst>
          </p:cNvPr>
          <p:cNvSpPr txBox="1"/>
          <p:nvPr/>
        </p:nvSpPr>
        <p:spPr>
          <a:xfrm>
            <a:off x="3951627" y="812437"/>
            <a:ext cx="7566401" cy="5747727"/>
          </a:xfrm>
          <a:prstGeom prst="rect">
            <a:avLst/>
          </a:prstGeom>
          <a:noFill/>
        </p:spPr>
        <p:txBody>
          <a:bodyPr wrap="square">
            <a:spAutoFit/>
          </a:bodyPr>
          <a:lstStyle/>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Airfreight shipments:</a:t>
            </a:r>
            <a:endParaRPr kumimoji="0" lang="en-GB" sz="1050" b="1" i="1"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119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AWB (IATA DIRECT AWB)			(2 Original, 2 copy)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050" b="1" i="1"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t>
            </a:r>
            <a:r>
              <a:rPr kumimoji="0" lang="en-GB" sz="1050" b="1" i="0" u="sng" strike="noStrike" kern="1200" cap="none" spc="0" normalizeH="0" baseline="0" noProof="0" dirty="0" err="1">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Seafreight</a:t>
            </a: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B/L (telex release)				(2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Land freight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Truck Waybill 				(1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IMPORTANT:</a:t>
            </a:r>
            <a:r>
              <a:rPr kumimoji="0" lang="en-GB"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 full Pre-advice of dispatch should be sent in advance to Rhenus Logistics in Dubai prior to the arrival of the freight providing all shipping details along with a copy of the shipping documents.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de-DE" sz="1050" b="1"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All Original documents as specified above must be sent to Rhenus Logistics, in Dubai at least 5 working days prior to the arrival of the vessel if sent by Sea or attached to the Original Airwaybill pouch if the goods are sent by Air.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0"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no original documents a customs fine of USD 350.00 (USD280.00 refundable upon submission of Original docs. Within 30 days of shipment arrival in the UAE.).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a:extLst>
              <a:ext uri="{FF2B5EF4-FFF2-40B4-BE49-F238E27FC236}">
                <a16:creationId xmlns:a16="http://schemas.microsoft.com/office/drawing/2014/main" id="{8D52A303-E9F1-FFC3-65F8-E47C90F71462}"/>
              </a:ext>
            </a:extLst>
          </p:cNvPr>
          <p:cNvSpPr txBox="1"/>
          <p:nvPr/>
        </p:nvSpPr>
        <p:spPr>
          <a:xfrm>
            <a:off x="11856788" y="6560164"/>
            <a:ext cx="32642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293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8FB65-16A9-F865-FC26-5358766A177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B7565EE-EFE3-EB47-FE6F-96C75B19687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92EC9C0-AE7F-4677-44A6-A9B76D79AA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10623B1-F832-F736-BDAC-337214D325C5}"/>
              </a:ext>
            </a:extLst>
          </p:cNvPr>
          <p:cNvSpPr txBox="1"/>
          <p:nvPr/>
        </p:nvSpPr>
        <p:spPr>
          <a:xfrm>
            <a:off x="294638" y="989870"/>
            <a:ext cx="2936242"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FFDDE22-6C95-6F5B-6490-A32ABA2B984D}"/>
              </a:ext>
            </a:extLst>
          </p:cNvPr>
          <p:cNvSpPr txBox="1"/>
          <p:nvPr/>
        </p:nvSpPr>
        <p:spPr>
          <a:xfrm>
            <a:off x="4084320" y="989870"/>
            <a:ext cx="7386320" cy="57477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Commercial Invoice and Packing List must be in </a:t>
            </a:r>
            <a:r>
              <a:rPr kumimoji="0" lang="en-GB"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English</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 printed on Shippers Original Company Letterhead with original stamp and signature in </a:t>
            </a:r>
            <a:r>
              <a:rPr kumimoji="0" lang="en-GB" sz="1050" b="0" i="0" u="none" strike="noStrike" kern="1200" cap="none" spc="0" normalizeH="0" baseline="0" noProof="0" dirty="0">
                <a:ln>
                  <a:noFill/>
                </a:ln>
                <a:solidFill>
                  <a:srgbClr val="00B0F0"/>
                </a:solidFill>
                <a:effectLst/>
                <a:uLnTx/>
                <a:uFillTx/>
                <a:latin typeface="Arial" panose="020B0604020202020204" pitchFamily="34" charset="0"/>
                <a:cs typeface="Arial" panose="020B0604020202020204" pitchFamily="34" charset="0"/>
              </a:rPr>
              <a:t>blue</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ink.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Consignee: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050" b="1" dirty="0">
                <a:solidFill>
                  <a:srgbClr val="002060"/>
                </a:solidFill>
                <a:latin typeface="Arial" panose="020B0604020202020204" pitchFamily="34" charset="0"/>
                <a:cs typeface="Arial" panose="020B0604020202020204" pitchFamily="34" charset="0"/>
              </a:rPr>
              <a:t>Rhenus Logistics Gulf LLC</a:t>
            </a:r>
            <a:endParaRPr kumimoji="0" lang="de-DE"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 </a:t>
            </a:r>
            <a:r>
              <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INDEX Dubai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 Box </a:t>
            </a:r>
            <a:r>
              <a:rPr lang="de-DE" sz="1050" dirty="0">
                <a:solidFill>
                  <a:prstClr val="black"/>
                </a:solidFill>
                <a:latin typeface="Arial" panose="020B0604020202020204" pitchFamily="34" charset="0"/>
                <a:cs typeface="Arial" panose="020B0604020202020204" pitchFamily="34" charset="0"/>
              </a:rPr>
              <a:t>712255</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United Arab Emirates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Tel.: +971 4 8061300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Transit to Dubai to the Exhibition Name for re-export at the End of the Exhibition.“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Notify Party: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Exhibitor Name:  </a:t>
            </a: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Hall and Stand No.: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Total Number of packages / kinds of packing</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Description of the contents – as accurate as possible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Serial-Numbers (if existent)</a:t>
            </a: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Country of Origin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Freight-term: CIF Dubai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Dimensions &amp; Gross weights for each package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Values of single items and total value of the invoice</a:t>
            </a: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Original-signature and company-stamp on every set of documents (in blue ink)</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Pct val="150000"/>
              <a:buFont typeface="Arial" panose="020B0604020202020204" pitchFamily="34" charset="0"/>
              <a:buChar char="•"/>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t>
            </a:r>
            <a:r>
              <a:rPr kumimoji="0" lang="en-US"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CIPL must contain the below declaration: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hereby guarantee that this is a true and</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correct invoice, and that the goods referred to</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are the origin, manufacture and production of (Indicate the Country of Origin).”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dirty="0">
              <a:solidFill>
                <a:prstClr val="black"/>
              </a:solidFill>
              <a:latin typeface="Arial" panose="020B0604020202020204" pitchFamily="34" charset="0"/>
              <a:cs typeface="Arial" panose="020B0604020202020204" pitchFamily="34" charset="0"/>
            </a:endParaRPr>
          </a:p>
          <a:p>
            <a:pPr>
              <a:defRPr/>
            </a:pPr>
            <a:r>
              <a:rPr lang="en-AE" sz="1050" b="1" dirty="0">
                <a:solidFill>
                  <a:srgbClr val="002060"/>
                </a:solidFill>
                <a:latin typeface="Arial" panose="020B0604020202020204" pitchFamily="34" charset="0"/>
                <a:cs typeface="Arial" panose="020B0604020202020204" pitchFamily="34" charset="0"/>
              </a:rPr>
              <a:t>Note: </a:t>
            </a:r>
            <a:r>
              <a:rPr lang="en-AE" sz="1050" dirty="0">
                <a:latin typeface="Arial" panose="020B0604020202020204" pitchFamily="34" charset="0"/>
                <a:cs typeface="Arial" panose="020B0604020202020204" pitchFamily="34" charset="0"/>
              </a:rPr>
              <a:t>To avoid customs reassessment of value, for any shipments with less than 100 kgs., a minimum total Invoice CIF value of USD 400.00 or EUR 375.00 must be declared.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11F2481F-F375-BEF5-D124-B083061CA998}"/>
              </a:ext>
            </a:extLst>
          </p:cNvPr>
          <p:cNvSpPr txBox="1"/>
          <p:nvPr/>
        </p:nvSpPr>
        <p:spPr>
          <a:xfrm>
            <a:off x="11866180" y="6503662"/>
            <a:ext cx="18288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6638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AF7DC-EC48-BF9D-1F78-3A2874A48C5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563000C-BAFD-B656-3529-E397A62D739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BF7278DE-BD87-0C47-4937-E2EB56324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982FC43-E3C2-688B-C06D-30F70A1A27C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5EAA221-65B3-78C4-29E3-DDA9317F3A5B}"/>
              </a:ext>
            </a:extLst>
          </p:cNvPr>
          <p:cNvSpPr txBox="1"/>
          <p:nvPr/>
        </p:nvSpPr>
        <p:spPr>
          <a:xfrm>
            <a:off x="3677917" y="1813172"/>
            <a:ext cx="8026400" cy="1615827"/>
          </a:xfrm>
          <a:prstGeom prst="rect">
            <a:avLst/>
          </a:prstGeom>
          <a:noFill/>
        </p:spPr>
        <p:txBody>
          <a:bodyPr wrap="square">
            <a:spAutoFit/>
          </a:bodyPr>
          <a:lstStyle/>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more than 1 HS code per invoice, a summary of the HS codes is required along with the Commercial Invoice &amp; Packing List.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sheet should mention the Individual Country of Origin, the total weight and value of the respective HS Codes mentioned on the summary must match with the total weight and value declared on the invoice.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is required in order to prepare the customs Bill of Entry through the customs online system.</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comply with the above will result in a delay in customs clearance.</a:t>
            </a:r>
            <a:endParaRPr lang="en-US" sz="1100" dirty="0">
              <a:latin typeface="Arial" panose="020B0604020202020204" pitchFamily="34" charset="0"/>
              <a:cs typeface="Arial" panose="020B0604020202020204" pitchFamily="34" charset="0"/>
            </a:endParaRPr>
          </a:p>
        </p:txBody>
      </p:sp>
      <p:pic>
        <p:nvPicPr>
          <p:cNvPr id="5" name="Grafik 9">
            <a:extLst>
              <a:ext uri="{FF2B5EF4-FFF2-40B4-BE49-F238E27FC236}">
                <a16:creationId xmlns:a16="http://schemas.microsoft.com/office/drawing/2014/main" id="{004298F9-722F-584F-5103-992B94261DD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909440" y="1058210"/>
            <a:ext cx="469517" cy="469517"/>
          </a:xfrm>
          <a:prstGeom prst="rect">
            <a:avLst/>
          </a:prstGeom>
        </p:spPr>
      </p:pic>
      <p:sp>
        <p:nvSpPr>
          <p:cNvPr id="7" name="TextBox 6">
            <a:extLst>
              <a:ext uri="{FF2B5EF4-FFF2-40B4-BE49-F238E27FC236}">
                <a16:creationId xmlns:a16="http://schemas.microsoft.com/office/drawing/2014/main" id="{AD9A2782-B117-6ADA-1E16-F3A6519CC978}"/>
              </a:ext>
            </a:extLst>
          </p:cNvPr>
          <p:cNvSpPr txBox="1"/>
          <p:nvPr/>
        </p:nvSpPr>
        <p:spPr>
          <a:xfrm>
            <a:off x="11836400" y="6516450"/>
            <a:ext cx="153416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63227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2BA2F-E7BD-0F0D-0B8C-05EB188E778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B5677-111C-AFDD-0328-A47970FFFCA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783E3BC-54F2-4A12-6216-2ACFA116E5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2B6D6D6-638C-2B93-64DF-775C4EDC4C2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2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B28830E-6BCF-CE0B-0C09-F6EDD25B5B48}"/>
              </a:ext>
            </a:extLst>
          </p:cNvPr>
          <p:cNvSpPr txBox="1"/>
          <p:nvPr/>
        </p:nvSpPr>
        <p:spPr>
          <a:xfrm>
            <a:off x="3464561" y="1124522"/>
            <a:ext cx="8087360" cy="5170646"/>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ATA Carnet</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United Arab Emirates is now a member of the ATA Carnet Consortium. Dubai Customs Implemented the facility for customs clearance under ATA Carnet, which is strictly subjected to Dubai Customs Rules and Regulations. Exhibitors or the overseas forwarders are requested to contact us in advance for assistance and must obtain our approval before dispatch of any shipment under ATA Carnet. Dubai Customs Terms and Conditions would apply.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Rules and Regulations</a:t>
            </a: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clearance in Dubai is governed by very strict customs rules and regulations. Please adhere to the following:</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Indicate ATA Carnet Reference number on the waybills</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Only one (1) ATA Carnet is allowed per shipment, multiple ATA Carnet will not be entertained.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package type, weight, etc. mentioned on the ATA Carnet must be the same in the shipping documents (i.e., Waybill details must match with the ATA Carnet declared information). Also, the Country of Origin must be indicated in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Make sure that the weight and number of packages indicated on the ATA Carnet is accurate as the same weight and number of packages should be re-exported. Please note that the re-export shipment will be weighed at the Airport and if a different weight is monitored, shipment may be detained by the Customs. Complete shipment (100%) must be re-exported.</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Permanent import items like consumable, giveaways and brochures must not be included or clubbed with ATA Carnet shipment. Such items must be sent as separate shipment on Commercial Invoice and Packing List.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Shipment on ATA Carnet cannot be re-exported or returned partially or as multiple shipments.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Any “Authorized Representative” must be mentioned in the “Represented By” Column on the ATA Carnet.</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 original Authorization Letter authorizing “Rhenus Logistics” to handle the ATA Carnet on behalf of the Exhibitor is mandatory. The ATA Carnet Reference Number must be indicated, and letter must be printed on the ATA Carnet holder headed paper with Original stamp and representative signature.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indicate “Fairs &amp; Exhibitions” in the Purpose column of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l" defTabSz="914400" rtl="0" eaLnBrk="1" fontAlgn="auto" latinLnBrk="0" hangingPunct="1">
              <a:lnSpc>
                <a:spcPct val="100000"/>
              </a:lnSpc>
              <a:spcBef>
                <a:spcPts val="0"/>
              </a:spcBef>
              <a:spcAft>
                <a:spcPts val="0"/>
              </a:spcAft>
              <a:buClr>
                <a:prstClr val="black"/>
              </a:buClr>
              <a:buSzPct val="100000"/>
              <a:buFontTx/>
              <a:buNone/>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ctr" defTabSz="914400" rtl="0" eaLnBrk="1" fontAlgn="auto" latinLnBrk="0" hangingPunct="1">
              <a:lnSpc>
                <a:spcPct val="100000"/>
              </a:lnSpc>
              <a:spcBef>
                <a:spcPts val="0"/>
              </a:spcBef>
              <a:spcAft>
                <a:spcPts val="0"/>
              </a:spcAft>
              <a:buClr>
                <a:prstClr val="black"/>
              </a:buClr>
              <a:buSzPct val="100000"/>
              <a:buFontTx/>
              <a:buNone/>
              <a:tabLst>
                <a:tab pos="914400" algn="l"/>
              </a:tabLst>
              <a:defRPr/>
            </a:pPr>
            <a:r>
              <a:rPr kumimoji="0" lang="en-US"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check with us before carrying out the shipment under ATA Carnet.</a:t>
            </a:r>
            <a:endParaRPr kumimoji="0" lang="de-DE"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B929A02F-F592-ADAF-1342-035F5191CB92}"/>
              </a:ext>
            </a:extLst>
          </p:cNvPr>
          <p:cNvSpPr txBox="1"/>
          <p:nvPr/>
        </p:nvSpPr>
        <p:spPr>
          <a:xfrm>
            <a:off x="11866880" y="6526610"/>
            <a:ext cx="24384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23052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C38B1-5C14-D9B7-B374-3B8FE724432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5D8789A-A0DD-A56B-6D44-12D37514976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D1BD733-7D2A-8C81-AA5B-279D37136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A48753B-5986-0A2B-B967-3D0144A9101C}"/>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1C0BD42-4CC3-2BA0-C5B6-2067B057CF65}"/>
              </a:ext>
            </a:extLst>
          </p:cNvPr>
          <p:cNvSpPr txBox="1"/>
          <p:nvPr/>
        </p:nvSpPr>
        <p:spPr>
          <a:xfrm>
            <a:off x="3474716" y="1109133"/>
            <a:ext cx="8270243" cy="4832092"/>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(only mandatory for Sea freight shipments)</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This document must be sent as an original, attested by your local Chamber of Commerce.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Please consign the Certificate of origin as follows: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INDEX Dubai 2026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 Box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712255</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Dubai, UAE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 kinds of packing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Description of the contents – as accurate as possible –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Serial-Numbers (if existent)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Customs-Tariff-Numbers (HS Codes) </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Freight-term “CIF Dubai”</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Dimensions / gross- and net-weights (for each package)</a:t>
            </a: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9144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follow the a.m. instructions may lead to very serious problems with Customs Authorities. This might cause delays with the delivery and/or considerable Customs Fines.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HANDWRITTEN documents will not be accepted.</a:t>
            </a:r>
            <a:endPar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a:extLst>
              <a:ext uri="{FF2B5EF4-FFF2-40B4-BE49-F238E27FC236}">
                <a16:creationId xmlns:a16="http://schemas.microsoft.com/office/drawing/2014/main" id="{1BEE1852-2621-6C1A-6036-06F0E9E3F7E6}"/>
              </a:ext>
            </a:extLst>
          </p:cNvPr>
          <p:cNvSpPr txBox="1"/>
          <p:nvPr/>
        </p:nvSpPr>
        <p:spPr>
          <a:xfrm>
            <a:off x="11785595" y="6496131"/>
            <a:ext cx="254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7748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43BB-545C-9C15-A49C-C956B2765C7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68856CC-3786-0464-6392-E56D99DFA5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22BF61AA-692D-2157-F37D-DCD342F96E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F48CEB1-BBE9-A4DA-F74B-3DC882AC57E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C153A25-E6D2-C08A-879D-AC5329CC2D27}"/>
              </a:ext>
            </a:extLst>
          </p:cNvPr>
          <p:cNvSpPr txBox="1"/>
          <p:nvPr/>
        </p:nvSpPr>
        <p:spPr>
          <a:xfrm>
            <a:off x="3555997" y="1078653"/>
            <a:ext cx="8097524" cy="5339923"/>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p>
          <a:p>
            <a:pPr marL="342900" indent="106680" algn="just">
              <a:spcAft>
                <a:spcPts val="0"/>
              </a:spcAft>
            </a:pPr>
            <a:endParaRPr lang="de-DE"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For </a:t>
            </a:r>
            <a:r>
              <a:rPr lang="en-GB" sz="1100" i="1" u="sng" dirty="0">
                <a:latin typeface="Arial" panose="020B0604020202020204" pitchFamily="34" charset="0"/>
                <a:ea typeface="Times New Roman" panose="02020603050405020304" pitchFamily="18" charset="0"/>
                <a:cs typeface="Arial" panose="020B0604020202020204" pitchFamily="34" charset="0"/>
              </a:rPr>
              <a:t>ATA Carnet Shipment</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please</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send on IATA direct AWB.</a:t>
            </a:r>
          </a:p>
          <a:p>
            <a:pPr marL="342900" indent="1066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b="1" dirty="0">
                <a:latin typeface="Arial" panose="020B0604020202020204" pitchFamily="34" charset="0"/>
                <a:ea typeface="Times New Roman" panose="02020603050405020304" pitchFamily="18" charset="0"/>
                <a:cs typeface="Arial" panose="020B0604020202020204" pitchFamily="34" charset="0"/>
              </a:rPr>
              <a:t>MAWB </a:t>
            </a:r>
            <a:r>
              <a:rPr lang="en-GB" sz="1100" dirty="0">
                <a:latin typeface="Arial" panose="020B0604020202020204" pitchFamily="34" charset="0"/>
                <a:ea typeface="Times New Roman" panose="02020603050405020304" pitchFamily="18" charset="0"/>
                <a:cs typeface="Arial" panose="020B0604020202020204" pitchFamily="34" charset="0"/>
              </a:rPr>
              <a:t>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INDEX Dubai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p>
          <a:p>
            <a:pPr marL="342900" algn="ctr"/>
            <a:endParaRPr lang="de-DE" sz="1100" b="1" dirty="0">
              <a:latin typeface="Arial" panose="020B0604020202020204" pitchFamily="34" charset="0"/>
              <a:cs typeface="Arial" panose="020B0604020202020204" pitchFamily="34" charset="0"/>
            </a:endParaRPr>
          </a:p>
          <a:p>
            <a:pPr marL="342900"/>
            <a:r>
              <a:rPr lang="en-US" sz="1100" dirty="0">
                <a:latin typeface="Arial" panose="020B0604020202020204" pitchFamily="34" charset="0"/>
                <a:cs typeface="Arial" panose="020B0604020202020204" pitchFamily="34" charset="0"/>
              </a:rPr>
              <a:t>Please ensure that the correct weight and pieces is mentioned on the AWB.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B4827B5B-B681-F227-1319-D380294BD14F}"/>
              </a:ext>
            </a:extLst>
          </p:cNvPr>
          <p:cNvPicPr>
            <a:picLocks noChangeAspect="1"/>
          </p:cNvPicPr>
          <p:nvPr/>
        </p:nvPicPr>
        <p:blipFill>
          <a:blip r:embed="rId9"/>
          <a:stretch>
            <a:fillRect/>
          </a:stretch>
        </p:blipFill>
        <p:spPr>
          <a:xfrm>
            <a:off x="4000364" y="515510"/>
            <a:ext cx="479406" cy="474360"/>
          </a:xfrm>
          <a:prstGeom prst="rect">
            <a:avLst/>
          </a:prstGeom>
        </p:spPr>
      </p:pic>
      <p:sp>
        <p:nvSpPr>
          <p:cNvPr id="5" name="TextBox 4">
            <a:extLst>
              <a:ext uri="{FF2B5EF4-FFF2-40B4-BE49-F238E27FC236}">
                <a16:creationId xmlns:a16="http://schemas.microsoft.com/office/drawing/2014/main" id="{72F5E323-0418-1744-971D-11318A749965}"/>
              </a:ext>
            </a:extLst>
          </p:cNvPr>
          <p:cNvSpPr txBox="1"/>
          <p:nvPr/>
        </p:nvSpPr>
        <p:spPr>
          <a:xfrm>
            <a:off x="11856723" y="649613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554936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DA4CF88DA4474CA740D7437CB96132" ma:contentTypeVersion="18" ma:contentTypeDescription="Create a new document." ma:contentTypeScope="" ma:versionID="e4f2bd70d9ac7cd4f52c4cc254424c62">
  <xsd:schema xmlns:xsd="http://www.w3.org/2001/XMLSchema" xmlns:xs="http://www.w3.org/2001/XMLSchema" xmlns:p="http://schemas.microsoft.com/office/2006/metadata/properties" xmlns:ns2="dcbde8a9-d53d-49f6-b61c-52f75e81aab0" xmlns:ns3="c8cbcaf4-d3aa-4821-bab9-7af7eb5a5933" targetNamespace="http://schemas.microsoft.com/office/2006/metadata/properties" ma:root="true" ma:fieldsID="6656602066a7164eaeb69de3a9a06aef" ns2:_="" ns3:_="">
    <xsd:import namespace="dcbde8a9-d53d-49f6-b61c-52f75e81aab0"/>
    <xsd:import namespace="c8cbcaf4-d3aa-4821-bab9-7af7eb5a59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de8a9-d53d-49f6-b61c-52f75e81aab0" elementFormDefault="qualified">
    <xsd:import namespace="http://schemas.microsoft.com/office/2006/documentManagement/types"/>
    <xsd:import namespace="http://schemas.microsoft.com/office/infopath/2007/PartnerControls"/>
    <xsd:element name="MediaServiceMetadata" ma:index="5" nillable="true" ma:displayName="MediaServiceMetadata" ma:hidden="true" ma:internalName="MediaServiceMetadata" ma:readOnly="true">
      <xsd:simpleType>
        <xsd:restriction base="dms:Note"/>
      </xsd:simpleType>
    </xsd:element>
    <xsd:element name="MediaServiceFastMetadata" ma:index="6" nillable="true" ma:displayName="MediaServiceFastMetadata" ma:hidden="true" ma:internalName="MediaServiceFastMetadata" ma:readOnly="true">
      <xsd:simpleType>
        <xsd:restriction base="dms:Note"/>
      </xsd:simpleType>
    </xsd:element>
    <xsd:element name="MediaServiceDateTaken" ma:index="7" nillable="true" ma:displayName="MediaServiceDateTaken" ma:hidden="true" ma:indexed="true" ma:internalName="MediaServiceDateTaken" ma:readOnly="true">
      <xsd:simpleType>
        <xsd:restriction base="dms:Text"/>
      </xsd:simpleType>
    </xsd:element>
    <xsd:element name="MediaLengthInSeconds" ma:index="8" nillable="true" ma:displayName="MediaLengthInSeconds" ma:hidden="true" ma:internalName="MediaLengthInSeconds" ma:readOnly="true">
      <xsd:simpleType>
        <xsd:restriction base="dms:Unknown"/>
      </xsd:simpleType>
    </xsd:element>
    <xsd:element name="lcf76f155ced4ddcb4097134ff3c332f" ma:index="10" nillable="true" ma:taxonomy="true" ma:internalName="lcf76f155ced4ddcb4097134ff3c332f" ma:taxonomyFieldName="MediaServiceImageTags" ma:displayName="Bildmarkierungen" ma:readOnly="false" ma:fieldId="{5cf76f15-5ced-4ddc-b409-7134ff3c332f}" ma:taxonomyMulti="true" ma:sspId="3b23ac7b-5860-49b1-91c9-d74111132df1"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cbcaf4-d3aa-4821-bab9-7af7eb5a5933"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3535da9f-8083-4dbb-a4dd-b46899a7b409}" ma:internalName="TaxCatchAll" ma:showField="CatchAllData" ma:web="c8cbcaf4-d3aa-4821-bab9-7af7eb5a5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cbcaf4-d3aa-4821-bab9-7af7eb5a5933" xsi:nil="true"/>
    <lcf76f155ced4ddcb4097134ff3c332f xmlns="dcbde8a9-d53d-49f6-b61c-52f75e81aa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EF7987A-9DEC-4A67-8010-6CB23EC5846A}"/>
</file>

<file path=customXml/itemProps2.xml><?xml version="1.0" encoding="utf-8"?>
<ds:datastoreItem xmlns:ds="http://schemas.openxmlformats.org/officeDocument/2006/customXml" ds:itemID="{7D956F81-A0C9-477F-B198-49A91CDE12C9}"/>
</file>

<file path=customXml/itemProps3.xml><?xml version="1.0" encoding="utf-8"?>
<ds:datastoreItem xmlns:ds="http://schemas.openxmlformats.org/officeDocument/2006/customXml" ds:itemID="{552EFC2F-8059-4354-93FA-00B8336367F9}"/>
</file>

<file path=docProps/app.xml><?xml version="1.0" encoding="utf-8"?>
<Properties xmlns="http://schemas.openxmlformats.org/officeDocument/2006/extended-properties" xmlns:vt="http://schemas.openxmlformats.org/officeDocument/2006/docPropsVTypes">
  <TotalTime>158</TotalTime>
  <Words>3984</Words>
  <Application>Microsoft Office PowerPoint</Application>
  <PresentationFormat>Widescreen</PresentationFormat>
  <Paragraphs>582</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DB Head</vt:lpstr>
      <vt:lpstr>DB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1</cp:revision>
  <dcterms:created xsi:type="dcterms:W3CDTF">2025-07-25T05:33:51Z</dcterms:created>
  <dcterms:modified xsi:type="dcterms:W3CDTF">2026-03-18T16:54:05Z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0x010100B8DA4CF88DA4474CA740D7437CB96132</vt:lpwstr>
  </property>
</Properties>
</file>